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8" r:id="rId2"/>
    <p:sldId id="257" r:id="rId3"/>
    <p:sldId id="258" r:id="rId4"/>
    <p:sldId id="259" r:id="rId5"/>
    <p:sldId id="270" r:id="rId6"/>
    <p:sldId id="269" r:id="rId7"/>
    <p:sldId id="260" r:id="rId8"/>
    <p:sldId id="261" r:id="rId9"/>
    <p:sldId id="262" r:id="rId10"/>
    <p:sldId id="264" r:id="rId11"/>
    <p:sldId id="263" r:id="rId12"/>
    <p:sldId id="265" r:id="rId13"/>
    <p:sldId id="266" r:id="rId14"/>
    <p:sldId id="267" r:id="rId15"/>
    <p:sldId id="273" r:id="rId16"/>
    <p:sldId id="274" r:id="rId17"/>
    <p:sldId id="277" r:id="rId18"/>
    <p:sldId id="280" r:id="rId19"/>
    <p:sldId id="281" r:id="rId20"/>
    <p:sldId id="282" r:id="rId21"/>
  </p:sldIdLst>
  <p:sldSz cx="9144000" cy="6858000" type="screen4x3"/>
  <p:notesSz cx="6858000" cy="9144000"/>
  <p:defaultTextStyle>
    <a:defPPr>
      <a:defRPr lang="id-ID"/>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AC169C-C5FC-415D-968D-64740D97CE7A}" type="datetimeFigureOut">
              <a:rPr lang="en-US" smtClean="0"/>
              <a:pPr/>
              <a:t>10/16/2017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AE415-196F-4884-8B37-1FAEB49FFCF3}" type="slidenum">
              <a:rPr lang="en-US" smtClean="0"/>
              <a:pPr/>
              <a:t>‹#›</a:t>
            </a:fld>
            <a:endParaRPr lang="en-US"/>
          </a:p>
        </p:txBody>
      </p:sp>
    </p:spTree>
    <p:extLst>
      <p:ext uri="{BB962C8B-B14F-4D97-AF65-F5344CB8AC3E}">
        <p14:creationId xmlns:p14="http://schemas.microsoft.com/office/powerpoint/2010/main" val="20592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E0CB9243-60CD-4973-B610-B25F826D18D5}" type="datetimeFigureOut">
              <a:rPr lang="id-ID"/>
              <a:pPr>
                <a:defRPr/>
              </a:pPr>
              <a:t>16/10/2017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fld id="{88B140B5-D3C3-446D-B3FB-621149EC959C}" type="slidenum">
              <a:rPr lang="id-ID"/>
              <a:pPr/>
              <a:t>‹#›</a:t>
            </a:fld>
            <a:endParaRPr lang="id-ID"/>
          </a:p>
        </p:txBody>
      </p:sp>
    </p:spTree>
    <p:extLst>
      <p:ext uri="{BB962C8B-B14F-4D97-AF65-F5344CB8AC3E}">
        <p14:creationId xmlns:p14="http://schemas.microsoft.com/office/powerpoint/2010/main" val="644417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7C70D7FA-6DAE-42EB-93B8-B5CD61107A4B}" type="datetimeFigureOut">
              <a:rPr lang="id-ID"/>
              <a:pPr>
                <a:defRPr/>
              </a:pPr>
              <a:t>16/10/2017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fld id="{EC783A2F-DA65-4B2A-ACA3-0DA64A1D0D04}" type="slidenum">
              <a:rPr lang="id-ID"/>
              <a:pPr/>
              <a:t>‹#›</a:t>
            </a:fld>
            <a:endParaRPr lang="id-ID"/>
          </a:p>
        </p:txBody>
      </p:sp>
    </p:spTree>
    <p:extLst>
      <p:ext uri="{BB962C8B-B14F-4D97-AF65-F5344CB8AC3E}">
        <p14:creationId xmlns:p14="http://schemas.microsoft.com/office/powerpoint/2010/main" val="274480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C2E3850A-2AF7-44E4-9659-313358D4B0E8}" type="datetimeFigureOut">
              <a:rPr lang="id-ID"/>
              <a:pPr>
                <a:defRPr/>
              </a:pPr>
              <a:t>16/10/2017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fld id="{4FD71D84-1A44-4969-BA4E-1CC3CA81F1F5}" type="slidenum">
              <a:rPr lang="id-ID"/>
              <a:pPr/>
              <a:t>‹#›</a:t>
            </a:fld>
            <a:endParaRPr lang="id-ID"/>
          </a:p>
        </p:txBody>
      </p:sp>
    </p:spTree>
    <p:extLst>
      <p:ext uri="{BB962C8B-B14F-4D97-AF65-F5344CB8AC3E}">
        <p14:creationId xmlns:p14="http://schemas.microsoft.com/office/powerpoint/2010/main" val="124404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3964D43-5A5C-43CD-B310-E50BAEEE77AC}" type="datetimeFigureOut">
              <a:rPr lang="id-ID"/>
              <a:pPr>
                <a:defRPr/>
              </a:pPr>
              <a:t>16/10/2017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fld id="{41FB166B-144D-403A-AC8B-4CF92012062A}" type="slidenum">
              <a:rPr lang="id-ID"/>
              <a:pPr/>
              <a:t>‹#›</a:t>
            </a:fld>
            <a:endParaRPr lang="id-ID"/>
          </a:p>
        </p:txBody>
      </p:sp>
    </p:spTree>
    <p:extLst>
      <p:ext uri="{BB962C8B-B14F-4D97-AF65-F5344CB8AC3E}">
        <p14:creationId xmlns:p14="http://schemas.microsoft.com/office/powerpoint/2010/main" val="118094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AF606B-8E62-4074-A0D6-1ABB6A12BC83}" type="datetimeFigureOut">
              <a:rPr lang="id-ID"/>
              <a:pPr>
                <a:defRPr/>
              </a:pPr>
              <a:t>16/10/2017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fld id="{44FB6A97-0BBE-490C-B927-46B61AC6A4D8}" type="slidenum">
              <a:rPr lang="id-ID"/>
              <a:pPr/>
              <a:t>‹#›</a:t>
            </a:fld>
            <a:endParaRPr lang="id-ID"/>
          </a:p>
        </p:txBody>
      </p:sp>
    </p:spTree>
    <p:extLst>
      <p:ext uri="{BB962C8B-B14F-4D97-AF65-F5344CB8AC3E}">
        <p14:creationId xmlns:p14="http://schemas.microsoft.com/office/powerpoint/2010/main" val="414414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pPr>
              <a:defRPr/>
            </a:pPr>
            <a:fld id="{B23B4F2A-4255-474B-BEDD-5DA89CB242AD}" type="datetimeFigureOut">
              <a:rPr lang="id-ID"/>
              <a:pPr>
                <a:defRPr/>
              </a:pPr>
              <a:t>16/10/2017</a:t>
            </a:fld>
            <a:endParaRPr lang="id-ID"/>
          </a:p>
        </p:txBody>
      </p:sp>
      <p:sp>
        <p:nvSpPr>
          <p:cNvPr id="6" name="Footer Placeholder 5"/>
          <p:cNvSpPr>
            <a:spLocks noGrp="1"/>
          </p:cNvSpPr>
          <p:nvPr>
            <p:ph type="ftr" sz="quarter" idx="11"/>
          </p:nvPr>
        </p:nvSpPr>
        <p:spPr/>
        <p:txBody>
          <a:bodyPr/>
          <a:lstStyle>
            <a:lvl1pPr>
              <a:defRPr/>
            </a:lvl1pPr>
          </a:lstStyle>
          <a:p>
            <a:pPr>
              <a:defRPr/>
            </a:pPr>
            <a:endParaRPr lang="id-ID"/>
          </a:p>
        </p:txBody>
      </p:sp>
      <p:sp>
        <p:nvSpPr>
          <p:cNvPr id="7" name="Slide Number Placeholder 6"/>
          <p:cNvSpPr>
            <a:spLocks noGrp="1"/>
          </p:cNvSpPr>
          <p:nvPr>
            <p:ph type="sldNum" sz="quarter" idx="12"/>
          </p:nvPr>
        </p:nvSpPr>
        <p:spPr/>
        <p:txBody>
          <a:bodyPr/>
          <a:lstStyle>
            <a:lvl1pPr>
              <a:defRPr/>
            </a:lvl1pPr>
          </a:lstStyle>
          <a:p>
            <a:fld id="{05E722B4-A2BD-45E5-992C-38A4361EE3D3}" type="slidenum">
              <a:rPr lang="id-ID"/>
              <a:pPr/>
              <a:t>‹#›</a:t>
            </a:fld>
            <a:endParaRPr lang="id-ID"/>
          </a:p>
        </p:txBody>
      </p:sp>
    </p:spTree>
    <p:extLst>
      <p:ext uri="{BB962C8B-B14F-4D97-AF65-F5344CB8AC3E}">
        <p14:creationId xmlns:p14="http://schemas.microsoft.com/office/powerpoint/2010/main" val="60017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pPr>
              <a:defRPr/>
            </a:pPr>
            <a:fld id="{F8EA4D0E-373A-4B8F-A1FD-DA3A9F398AB1}" type="datetimeFigureOut">
              <a:rPr lang="id-ID"/>
              <a:pPr>
                <a:defRPr/>
              </a:pPr>
              <a:t>16/10/2017</a:t>
            </a:fld>
            <a:endParaRPr lang="id-ID"/>
          </a:p>
        </p:txBody>
      </p:sp>
      <p:sp>
        <p:nvSpPr>
          <p:cNvPr id="8" name="Footer Placeholder 7"/>
          <p:cNvSpPr>
            <a:spLocks noGrp="1"/>
          </p:cNvSpPr>
          <p:nvPr>
            <p:ph type="ftr" sz="quarter" idx="11"/>
          </p:nvPr>
        </p:nvSpPr>
        <p:spPr/>
        <p:txBody>
          <a:bodyPr/>
          <a:lstStyle>
            <a:lvl1pPr>
              <a:defRPr/>
            </a:lvl1pPr>
          </a:lstStyle>
          <a:p>
            <a:pPr>
              <a:defRPr/>
            </a:pPr>
            <a:endParaRPr lang="id-ID"/>
          </a:p>
        </p:txBody>
      </p:sp>
      <p:sp>
        <p:nvSpPr>
          <p:cNvPr id="9" name="Slide Number Placeholder 8"/>
          <p:cNvSpPr>
            <a:spLocks noGrp="1"/>
          </p:cNvSpPr>
          <p:nvPr>
            <p:ph type="sldNum" sz="quarter" idx="12"/>
          </p:nvPr>
        </p:nvSpPr>
        <p:spPr/>
        <p:txBody>
          <a:bodyPr/>
          <a:lstStyle>
            <a:lvl1pPr>
              <a:defRPr/>
            </a:lvl1pPr>
          </a:lstStyle>
          <a:p>
            <a:fld id="{AC006D58-A232-4910-88C9-9535301FDDCC}" type="slidenum">
              <a:rPr lang="id-ID"/>
              <a:pPr/>
              <a:t>‹#›</a:t>
            </a:fld>
            <a:endParaRPr lang="id-ID"/>
          </a:p>
        </p:txBody>
      </p:sp>
    </p:spTree>
    <p:extLst>
      <p:ext uri="{BB962C8B-B14F-4D97-AF65-F5344CB8AC3E}">
        <p14:creationId xmlns:p14="http://schemas.microsoft.com/office/powerpoint/2010/main" val="379470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pPr>
              <a:defRPr/>
            </a:pPr>
            <a:fld id="{AF0553E9-66D4-4667-BAB8-7ACF7FF6F4B0}" type="datetimeFigureOut">
              <a:rPr lang="id-ID"/>
              <a:pPr>
                <a:defRPr/>
              </a:pPr>
              <a:t>16/10/2017</a:t>
            </a:fld>
            <a:endParaRPr lang="id-ID"/>
          </a:p>
        </p:txBody>
      </p:sp>
      <p:sp>
        <p:nvSpPr>
          <p:cNvPr id="4" name="Footer Placeholder 3"/>
          <p:cNvSpPr>
            <a:spLocks noGrp="1"/>
          </p:cNvSpPr>
          <p:nvPr>
            <p:ph type="ftr" sz="quarter" idx="11"/>
          </p:nvPr>
        </p:nvSpPr>
        <p:spPr/>
        <p:txBody>
          <a:bodyPr/>
          <a:lstStyle>
            <a:lvl1pPr>
              <a:defRPr/>
            </a:lvl1pPr>
          </a:lstStyle>
          <a:p>
            <a:pPr>
              <a:defRPr/>
            </a:pPr>
            <a:endParaRPr lang="id-ID"/>
          </a:p>
        </p:txBody>
      </p:sp>
      <p:sp>
        <p:nvSpPr>
          <p:cNvPr id="5" name="Slide Number Placeholder 4"/>
          <p:cNvSpPr>
            <a:spLocks noGrp="1"/>
          </p:cNvSpPr>
          <p:nvPr>
            <p:ph type="sldNum" sz="quarter" idx="12"/>
          </p:nvPr>
        </p:nvSpPr>
        <p:spPr/>
        <p:txBody>
          <a:bodyPr/>
          <a:lstStyle>
            <a:lvl1pPr>
              <a:defRPr/>
            </a:lvl1pPr>
          </a:lstStyle>
          <a:p>
            <a:fld id="{4DDF77B2-A497-4F47-AB50-7C26D3DDAC36}" type="slidenum">
              <a:rPr lang="id-ID"/>
              <a:pPr/>
              <a:t>‹#›</a:t>
            </a:fld>
            <a:endParaRPr lang="id-ID"/>
          </a:p>
        </p:txBody>
      </p:sp>
    </p:spTree>
    <p:extLst>
      <p:ext uri="{BB962C8B-B14F-4D97-AF65-F5344CB8AC3E}">
        <p14:creationId xmlns:p14="http://schemas.microsoft.com/office/powerpoint/2010/main" val="147154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A8505D6-1796-446A-9DA9-1291B48991D3}" type="datetimeFigureOut">
              <a:rPr lang="id-ID"/>
              <a:pPr>
                <a:defRPr/>
              </a:pPr>
              <a:t>16/10/2017</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3"/>
          <p:cNvSpPr>
            <a:spLocks noGrp="1"/>
          </p:cNvSpPr>
          <p:nvPr>
            <p:ph type="sldNum" sz="quarter" idx="12"/>
          </p:nvPr>
        </p:nvSpPr>
        <p:spPr/>
        <p:txBody>
          <a:bodyPr/>
          <a:lstStyle>
            <a:lvl1pPr>
              <a:defRPr/>
            </a:lvl1pPr>
          </a:lstStyle>
          <a:p>
            <a:fld id="{A3FF78C5-5EEE-41D0-9863-D41B018C610E}" type="slidenum">
              <a:rPr lang="id-ID"/>
              <a:pPr/>
              <a:t>‹#›</a:t>
            </a:fld>
            <a:endParaRPr lang="id-ID"/>
          </a:p>
        </p:txBody>
      </p:sp>
    </p:spTree>
    <p:extLst>
      <p:ext uri="{BB962C8B-B14F-4D97-AF65-F5344CB8AC3E}">
        <p14:creationId xmlns:p14="http://schemas.microsoft.com/office/powerpoint/2010/main" val="17194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A3C3888-DFBD-49A3-95B2-4DB666390035}" type="datetimeFigureOut">
              <a:rPr lang="id-ID"/>
              <a:pPr>
                <a:defRPr/>
              </a:pPr>
              <a:t>16/10/2017</a:t>
            </a:fld>
            <a:endParaRPr lang="id-ID"/>
          </a:p>
        </p:txBody>
      </p:sp>
      <p:sp>
        <p:nvSpPr>
          <p:cNvPr id="6" name="Footer Placeholder 5"/>
          <p:cNvSpPr>
            <a:spLocks noGrp="1"/>
          </p:cNvSpPr>
          <p:nvPr>
            <p:ph type="ftr" sz="quarter" idx="11"/>
          </p:nvPr>
        </p:nvSpPr>
        <p:spPr/>
        <p:txBody>
          <a:bodyPr/>
          <a:lstStyle>
            <a:lvl1pPr>
              <a:defRPr/>
            </a:lvl1pPr>
          </a:lstStyle>
          <a:p>
            <a:pPr>
              <a:defRPr/>
            </a:pPr>
            <a:endParaRPr lang="id-ID"/>
          </a:p>
        </p:txBody>
      </p:sp>
      <p:sp>
        <p:nvSpPr>
          <p:cNvPr id="7" name="Slide Number Placeholder 6"/>
          <p:cNvSpPr>
            <a:spLocks noGrp="1"/>
          </p:cNvSpPr>
          <p:nvPr>
            <p:ph type="sldNum" sz="quarter" idx="12"/>
          </p:nvPr>
        </p:nvSpPr>
        <p:spPr/>
        <p:txBody>
          <a:bodyPr/>
          <a:lstStyle>
            <a:lvl1pPr>
              <a:defRPr/>
            </a:lvl1pPr>
          </a:lstStyle>
          <a:p>
            <a:fld id="{DA416FEC-70FF-455D-AD83-09C9CA62BF47}" type="slidenum">
              <a:rPr lang="id-ID"/>
              <a:pPr/>
              <a:t>‹#›</a:t>
            </a:fld>
            <a:endParaRPr lang="id-ID"/>
          </a:p>
        </p:txBody>
      </p:sp>
    </p:spTree>
    <p:extLst>
      <p:ext uri="{BB962C8B-B14F-4D97-AF65-F5344CB8AC3E}">
        <p14:creationId xmlns:p14="http://schemas.microsoft.com/office/powerpoint/2010/main" val="23292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AE940B-E524-48E0-AB5A-A39161FEEF2F}" type="datetimeFigureOut">
              <a:rPr lang="id-ID"/>
              <a:pPr>
                <a:defRPr/>
              </a:pPr>
              <a:t>16/10/2017</a:t>
            </a:fld>
            <a:endParaRPr lang="id-ID"/>
          </a:p>
        </p:txBody>
      </p:sp>
      <p:sp>
        <p:nvSpPr>
          <p:cNvPr id="6" name="Footer Placeholder 5"/>
          <p:cNvSpPr>
            <a:spLocks noGrp="1"/>
          </p:cNvSpPr>
          <p:nvPr>
            <p:ph type="ftr" sz="quarter" idx="11"/>
          </p:nvPr>
        </p:nvSpPr>
        <p:spPr/>
        <p:txBody>
          <a:bodyPr/>
          <a:lstStyle>
            <a:lvl1pPr>
              <a:defRPr/>
            </a:lvl1pPr>
          </a:lstStyle>
          <a:p>
            <a:pPr>
              <a:defRPr/>
            </a:pPr>
            <a:endParaRPr lang="id-ID"/>
          </a:p>
        </p:txBody>
      </p:sp>
      <p:sp>
        <p:nvSpPr>
          <p:cNvPr id="7" name="Slide Number Placeholder 6"/>
          <p:cNvSpPr>
            <a:spLocks noGrp="1"/>
          </p:cNvSpPr>
          <p:nvPr>
            <p:ph type="sldNum" sz="quarter" idx="12"/>
          </p:nvPr>
        </p:nvSpPr>
        <p:spPr/>
        <p:txBody>
          <a:bodyPr/>
          <a:lstStyle>
            <a:lvl1pPr>
              <a:defRPr/>
            </a:lvl1pPr>
          </a:lstStyle>
          <a:p>
            <a:fld id="{F4AD9D0F-69AE-4AF3-9155-5BC4C3208FA6}" type="slidenum">
              <a:rPr lang="id-ID"/>
              <a:pPr/>
              <a:t>‹#›</a:t>
            </a:fld>
            <a:endParaRPr lang="id-ID"/>
          </a:p>
        </p:txBody>
      </p:sp>
    </p:spTree>
    <p:extLst>
      <p:ext uri="{BB962C8B-B14F-4D97-AF65-F5344CB8AC3E}">
        <p14:creationId xmlns:p14="http://schemas.microsoft.com/office/powerpoint/2010/main" val="176063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1D4E5859-B657-4708-8A41-26F052CAF013}" type="datetimeFigureOut">
              <a:rPr lang="id-ID"/>
              <a:pPr>
                <a:defRPr/>
              </a:pPr>
              <a:t>16/10/2017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A0A1367-8706-46EC-89A8-B57DD7389E94}" type="slidenum">
              <a:rPr lang="id-ID"/>
              <a:pPr/>
              <a:t>‹#›</a:t>
            </a:fld>
            <a:endParaRPr lang="id-ID"/>
          </a:p>
        </p:txBody>
      </p:sp>
    </p:spTree>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868487"/>
          </a:xfrm>
        </p:spPr>
        <p:txBody>
          <a:bodyPr/>
          <a:lstStyle/>
          <a:p>
            <a:r>
              <a:rPr lang="id-ID" smtClean="0"/>
              <a:t>BAB 29</a:t>
            </a:r>
          </a:p>
        </p:txBody>
      </p:sp>
      <p:sp>
        <p:nvSpPr>
          <p:cNvPr id="14339" name="Content Placeholder 2"/>
          <p:cNvSpPr>
            <a:spLocks noGrp="1"/>
          </p:cNvSpPr>
          <p:nvPr>
            <p:ph idx="1"/>
          </p:nvPr>
        </p:nvSpPr>
        <p:spPr>
          <a:xfrm>
            <a:off x="457200" y="2428875"/>
            <a:ext cx="8229600" cy="3697288"/>
          </a:xfrm>
        </p:spPr>
        <p:txBody>
          <a:bodyPr/>
          <a:lstStyle/>
          <a:p>
            <a:pPr>
              <a:buFont typeface="Arial" charset="0"/>
              <a:buNone/>
            </a:pPr>
            <a:r>
              <a:rPr lang="id-ID" sz="4800" smtClean="0"/>
              <a:t>   	  MENDOKUMENTASIKAN     		PEKERJAAN AUDIT</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785813"/>
            <a:ext cx="8229600" cy="5340350"/>
          </a:xfrm>
        </p:spPr>
        <p:txBody>
          <a:bodyPr/>
          <a:lstStyle/>
          <a:p>
            <a:pPr>
              <a:buFont typeface="Arial" charset="0"/>
              <a:buNone/>
            </a:pPr>
            <a:r>
              <a:rPr lang="en-US" dirty="0" err="1" smtClean="0"/>
              <a:t>Surat</a:t>
            </a:r>
            <a:r>
              <a:rPr lang="id-ID" dirty="0" smtClean="0"/>
              <a:t> </a:t>
            </a:r>
            <a:r>
              <a:rPr lang="en-US" dirty="0" err="1" smtClean="0"/>
              <a:t>representasi</a:t>
            </a:r>
            <a:r>
              <a:rPr lang="id-ID" dirty="0" smtClean="0"/>
              <a:t> </a:t>
            </a:r>
            <a:r>
              <a:rPr lang="en-US" dirty="0" err="1" smtClean="0"/>
              <a:t>diperoleh</a:t>
            </a:r>
            <a:r>
              <a:rPr lang="id-ID" dirty="0" smtClean="0"/>
              <a:t> </a:t>
            </a:r>
            <a:r>
              <a:rPr lang="en-US" dirty="0" err="1" smtClean="0"/>
              <a:t>menjelang</a:t>
            </a:r>
            <a:r>
              <a:rPr lang="id-ID" dirty="0" smtClean="0"/>
              <a:t> </a:t>
            </a:r>
            <a:r>
              <a:rPr lang="en-US" dirty="0" err="1" smtClean="0"/>
              <a:t>akhir</a:t>
            </a:r>
            <a:r>
              <a:rPr lang="id-ID" dirty="0" smtClean="0"/>
              <a:t> </a:t>
            </a:r>
            <a:r>
              <a:rPr lang="en-US" dirty="0" err="1" smtClean="0"/>
              <a:t>atau</a:t>
            </a:r>
            <a:r>
              <a:rPr lang="id-ID" dirty="0" smtClean="0"/>
              <a:t> </a:t>
            </a:r>
            <a:r>
              <a:rPr lang="en-US" dirty="0" err="1" smtClean="0"/>
              <a:t>mendekati</a:t>
            </a:r>
            <a:r>
              <a:rPr lang="id-ID" dirty="0" smtClean="0"/>
              <a:t> </a:t>
            </a:r>
            <a:r>
              <a:rPr lang="en-US" dirty="0" err="1" smtClean="0"/>
              <a:t>tetapi</a:t>
            </a:r>
            <a:r>
              <a:rPr lang="id-ID" dirty="0" smtClean="0"/>
              <a:t> </a:t>
            </a:r>
            <a:r>
              <a:rPr lang="en-US" dirty="0" err="1" smtClean="0"/>
              <a:t>tidak</a:t>
            </a:r>
            <a:r>
              <a:rPr lang="id-ID" dirty="0" smtClean="0"/>
              <a:t> </a:t>
            </a:r>
            <a:r>
              <a:rPr lang="en-US" dirty="0" err="1" smtClean="0"/>
              <a:t>sesudah</a:t>
            </a:r>
            <a:r>
              <a:rPr lang="en-US" dirty="0" smtClean="0"/>
              <a:t>, </a:t>
            </a:r>
            <a:r>
              <a:rPr lang="en-US" dirty="0" err="1" smtClean="0"/>
              <a:t>tanggal</a:t>
            </a:r>
            <a:r>
              <a:rPr lang="id-ID" dirty="0" smtClean="0"/>
              <a:t> </a:t>
            </a:r>
            <a:r>
              <a:rPr lang="en-US" dirty="0" err="1" smtClean="0"/>
              <a:t>laporan</a:t>
            </a:r>
            <a:r>
              <a:rPr lang="en-US" dirty="0" smtClean="0"/>
              <a:t> audit</a:t>
            </a:r>
            <a:r>
              <a:rPr lang="id-ID" dirty="0" smtClean="0"/>
              <a:t> </a:t>
            </a:r>
            <a:r>
              <a:rPr lang="en-US" dirty="0" err="1" smtClean="0"/>
              <a:t>atas</a:t>
            </a:r>
            <a:r>
              <a:rPr lang="id-ID" dirty="0" smtClean="0"/>
              <a:t> </a:t>
            </a:r>
            <a:r>
              <a:rPr lang="en-US" dirty="0" err="1" smtClean="0"/>
              <a:t>laporan</a:t>
            </a:r>
            <a:r>
              <a:rPr lang="id-ID" dirty="0" smtClean="0"/>
              <a:t> </a:t>
            </a:r>
            <a:r>
              <a:rPr lang="en-US" dirty="0" err="1" smtClean="0"/>
              <a:t>keuangan.Representasi</a:t>
            </a:r>
            <a:r>
              <a:rPr lang="id-ID" dirty="0" smtClean="0"/>
              <a:t> </a:t>
            </a:r>
            <a:r>
              <a:rPr lang="en-US" dirty="0" err="1" smtClean="0"/>
              <a:t>tertulis</a:t>
            </a:r>
            <a:r>
              <a:rPr lang="id-ID" dirty="0" smtClean="0"/>
              <a:t> </a:t>
            </a:r>
            <a:r>
              <a:rPr lang="en-US" dirty="0" err="1" smtClean="0"/>
              <a:t>dari</a:t>
            </a:r>
            <a:r>
              <a:rPr lang="id-ID" dirty="0" smtClean="0"/>
              <a:t> </a:t>
            </a:r>
            <a:r>
              <a:rPr lang="en-US" dirty="0" err="1" smtClean="0"/>
              <a:t>manajemen</a:t>
            </a:r>
            <a:r>
              <a:rPr lang="id-ID" dirty="0" smtClean="0"/>
              <a:t> </a:t>
            </a:r>
            <a:r>
              <a:rPr lang="en-US" dirty="0" err="1" smtClean="0"/>
              <a:t>tidak</a:t>
            </a:r>
            <a:r>
              <a:rPr lang="id-ID" dirty="0" smtClean="0"/>
              <a:t> </a:t>
            </a:r>
            <a:r>
              <a:rPr lang="en-US" dirty="0" err="1" smtClean="0"/>
              <a:t>boleh</a:t>
            </a:r>
            <a:r>
              <a:rPr lang="id-ID" dirty="0" smtClean="0"/>
              <a:t> </a:t>
            </a:r>
            <a:r>
              <a:rPr lang="en-US" dirty="0" err="1" smtClean="0"/>
              <a:t>digunakan</a:t>
            </a:r>
            <a:r>
              <a:rPr lang="id-ID" dirty="0" smtClean="0"/>
              <a:t> </a:t>
            </a:r>
            <a:r>
              <a:rPr lang="en-US" dirty="0" err="1" smtClean="0"/>
              <a:t>sebagai</a:t>
            </a:r>
            <a:r>
              <a:rPr lang="en-US" dirty="0" smtClean="0"/>
              <a:t> :</a:t>
            </a:r>
            <a:endParaRPr lang="id-ID" dirty="0" smtClean="0"/>
          </a:p>
          <a:p>
            <a:r>
              <a:rPr lang="en-US" dirty="0" err="1" smtClean="0"/>
              <a:t>Pengganti</a:t>
            </a:r>
            <a:r>
              <a:rPr lang="id-ID" dirty="0" smtClean="0"/>
              <a:t> </a:t>
            </a:r>
            <a:r>
              <a:rPr lang="en-US" dirty="0" err="1" smtClean="0"/>
              <a:t>pelaksanaan</a:t>
            </a:r>
            <a:r>
              <a:rPr lang="id-ID" dirty="0" smtClean="0"/>
              <a:t> </a:t>
            </a:r>
            <a:r>
              <a:rPr lang="en-US" dirty="0" err="1" smtClean="0"/>
              <a:t>prosedur</a:t>
            </a:r>
            <a:r>
              <a:rPr lang="en-US" dirty="0" smtClean="0"/>
              <a:t> audit </a:t>
            </a:r>
            <a:r>
              <a:rPr lang="en-US" dirty="0" err="1" smtClean="0"/>
              <a:t>lainnya</a:t>
            </a:r>
            <a:endParaRPr lang="id-ID" dirty="0" smtClean="0"/>
          </a:p>
          <a:p>
            <a:r>
              <a:rPr lang="en-US" dirty="0" err="1" smtClean="0"/>
              <a:t>Satu-satunya</a:t>
            </a:r>
            <a:r>
              <a:rPr lang="id-ID" dirty="0" smtClean="0"/>
              <a:t> </a:t>
            </a:r>
            <a:r>
              <a:rPr lang="en-US" dirty="0" err="1" smtClean="0"/>
              <a:t>sumber</a:t>
            </a:r>
            <a:r>
              <a:rPr lang="id-ID" dirty="0" smtClean="0"/>
              <a:t> </a:t>
            </a:r>
            <a:r>
              <a:rPr lang="en-US" dirty="0" err="1" smtClean="0"/>
              <a:t>bukti</a:t>
            </a:r>
            <a:r>
              <a:rPr lang="id-ID" dirty="0" smtClean="0"/>
              <a:t> </a:t>
            </a:r>
            <a:r>
              <a:rPr lang="en-US" dirty="0" err="1" smtClean="0"/>
              <a:t>untuk</a:t>
            </a:r>
            <a:r>
              <a:rPr lang="id-ID" dirty="0" smtClean="0"/>
              <a:t> </a:t>
            </a:r>
            <a:r>
              <a:rPr lang="en-US" dirty="0" err="1" smtClean="0"/>
              <a:t>masalah</a:t>
            </a:r>
            <a:r>
              <a:rPr lang="en-US" dirty="0" smtClean="0"/>
              <a:t> audit yang </a:t>
            </a:r>
            <a:r>
              <a:rPr lang="en-US" dirty="0" err="1" smtClean="0"/>
              <a:t>signifikan</a:t>
            </a:r>
            <a:endParaRPr lang="id-ID" dirty="0" smtClean="0"/>
          </a:p>
          <a:p>
            <a:endParaRPr lang="id-ID" dirty="0" smtClean="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9600" cy="5340350"/>
          </a:xfrm>
        </p:spPr>
        <p:txBody>
          <a:bodyPr rtlCol="0">
            <a:normAutofit fontScale="85000" lnSpcReduction="10000"/>
          </a:bodyPr>
          <a:lstStyle/>
          <a:p>
            <a:pPr fontAlgn="auto">
              <a:spcAft>
                <a:spcPts val="0"/>
              </a:spcAft>
              <a:buFont typeface="Arial" pitchFamily="34" charset="0"/>
              <a:buChar char="•"/>
              <a:defRPr/>
            </a:pPr>
            <a:r>
              <a:rPr lang="en-US" dirty="0"/>
              <a:t>Hal – </a:t>
            </a:r>
            <a:r>
              <a:rPr lang="en-US" dirty="0" err="1" smtClean="0"/>
              <a:t>hal</a:t>
            </a:r>
            <a:r>
              <a:rPr lang="id-ID" dirty="0" smtClean="0"/>
              <a:t> </a:t>
            </a:r>
            <a:r>
              <a:rPr lang="en-US" dirty="0" err="1" smtClean="0"/>
              <a:t>yan</a:t>
            </a:r>
            <a:r>
              <a:rPr lang="id-ID" dirty="0" smtClean="0"/>
              <a:t>g </a:t>
            </a:r>
            <a:r>
              <a:rPr lang="en-US" dirty="0" err="1" smtClean="0"/>
              <a:t>harus</a:t>
            </a:r>
            <a:r>
              <a:rPr lang="id-ID" dirty="0" smtClean="0"/>
              <a:t> </a:t>
            </a:r>
            <a:r>
              <a:rPr lang="en-US" dirty="0" err="1" smtClean="0"/>
              <a:t>dipertimbangkan</a:t>
            </a:r>
            <a:r>
              <a:rPr lang="en-US" dirty="0" smtClean="0"/>
              <a:t> </a:t>
            </a:r>
            <a:r>
              <a:rPr lang="en-US" dirty="0"/>
              <a:t>:</a:t>
            </a:r>
            <a:endParaRPr lang="id-ID" dirty="0"/>
          </a:p>
          <a:p>
            <a:pPr fontAlgn="auto">
              <a:spcAft>
                <a:spcPts val="0"/>
              </a:spcAft>
              <a:buFont typeface="Arial" pitchFamily="34" charset="0"/>
              <a:buNone/>
              <a:defRPr/>
            </a:pPr>
            <a:r>
              <a:rPr lang="id-ID" dirty="0" smtClean="0"/>
              <a:t>1.</a:t>
            </a:r>
            <a:r>
              <a:rPr lang="en-US" dirty="0" err="1" smtClean="0"/>
              <a:t>Siapa</a:t>
            </a:r>
            <a:r>
              <a:rPr lang="en-US" dirty="0" smtClean="0"/>
              <a:t> </a:t>
            </a:r>
            <a:r>
              <a:rPr lang="en-US" dirty="0"/>
              <a:t>yang </a:t>
            </a:r>
            <a:r>
              <a:rPr lang="en-US" dirty="0" err="1" smtClean="0"/>
              <a:t>menandatangani</a:t>
            </a:r>
            <a:r>
              <a:rPr lang="id-ID" dirty="0" smtClean="0"/>
              <a:t> </a:t>
            </a:r>
            <a:r>
              <a:rPr lang="en-US" dirty="0" err="1" smtClean="0"/>
              <a:t>surat</a:t>
            </a:r>
            <a:r>
              <a:rPr lang="id-ID" dirty="0" smtClean="0"/>
              <a:t> </a:t>
            </a:r>
            <a:r>
              <a:rPr lang="en-US" dirty="0" err="1" smtClean="0"/>
              <a:t>itu</a:t>
            </a:r>
            <a:r>
              <a:rPr lang="en-US" dirty="0" smtClean="0"/>
              <a:t> </a:t>
            </a:r>
            <a:r>
              <a:rPr lang="en-US" dirty="0"/>
              <a:t>?</a:t>
            </a:r>
            <a:endParaRPr lang="id-ID" dirty="0"/>
          </a:p>
          <a:p>
            <a:pPr fontAlgn="auto">
              <a:spcAft>
                <a:spcPts val="0"/>
              </a:spcAft>
              <a:buFont typeface="Arial" pitchFamily="34" charset="0"/>
              <a:buNone/>
              <a:defRPr/>
            </a:pPr>
            <a:r>
              <a:rPr lang="en-US" dirty="0" err="1" smtClean="0"/>
              <a:t>Untuk</a:t>
            </a:r>
            <a:r>
              <a:rPr lang="id-ID" dirty="0" smtClean="0"/>
              <a:t> </a:t>
            </a:r>
            <a:r>
              <a:rPr lang="en-US" dirty="0" err="1" smtClean="0"/>
              <a:t>penugasan</a:t>
            </a:r>
            <a:r>
              <a:rPr lang="en-US" dirty="0" smtClean="0"/>
              <a:t> </a:t>
            </a:r>
            <a:r>
              <a:rPr lang="en-US" dirty="0"/>
              <a:t>audit yang </a:t>
            </a:r>
            <a:r>
              <a:rPr lang="en-US" dirty="0" err="1" smtClean="0"/>
              <a:t>dipandang</a:t>
            </a:r>
            <a:r>
              <a:rPr lang="id-ID" dirty="0" smtClean="0"/>
              <a:t> </a:t>
            </a:r>
            <a:r>
              <a:rPr lang="en-US" dirty="0" err="1" smtClean="0"/>
              <a:t>beresiko</a:t>
            </a:r>
            <a:r>
              <a:rPr lang="id-ID" dirty="0" smtClean="0"/>
              <a:t> </a:t>
            </a:r>
            <a:r>
              <a:rPr lang="en-US" dirty="0" err="1" smtClean="0"/>
              <a:t>tinggi</a:t>
            </a:r>
            <a:r>
              <a:rPr lang="en-US" dirty="0"/>
              <a:t>, </a:t>
            </a:r>
            <a:r>
              <a:rPr lang="en-US" dirty="0" err="1" smtClean="0"/>
              <a:t>pertimbangkan</a:t>
            </a:r>
            <a:r>
              <a:rPr lang="id-ID" dirty="0"/>
              <a:t> </a:t>
            </a:r>
            <a:r>
              <a:rPr lang="en-US" dirty="0" err="1" smtClean="0"/>
              <a:t>memeperoleh</a:t>
            </a:r>
            <a:r>
              <a:rPr lang="id-ID" dirty="0" smtClean="0"/>
              <a:t> </a:t>
            </a:r>
            <a:r>
              <a:rPr lang="en-US" dirty="0" err="1" smtClean="0"/>
              <a:t>lebih</a:t>
            </a:r>
            <a:r>
              <a:rPr lang="id-ID" dirty="0" smtClean="0"/>
              <a:t> </a:t>
            </a:r>
            <a:r>
              <a:rPr lang="en-US" dirty="0" err="1" smtClean="0"/>
              <a:t>dari</a:t>
            </a:r>
            <a:r>
              <a:rPr lang="id-ID" dirty="0" smtClean="0"/>
              <a:t> </a:t>
            </a:r>
            <a:r>
              <a:rPr lang="en-US" dirty="0" err="1" smtClean="0"/>
              <a:t>satu</a:t>
            </a:r>
            <a:r>
              <a:rPr lang="id-ID" dirty="0" smtClean="0"/>
              <a:t> </a:t>
            </a:r>
            <a:r>
              <a:rPr lang="en-US" dirty="0" err="1" smtClean="0"/>
              <a:t>tanda</a:t>
            </a:r>
            <a:r>
              <a:rPr lang="id-ID" dirty="0" smtClean="0"/>
              <a:t> </a:t>
            </a:r>
            <a:r>
              <a:rPr lang="en-US" dirty="0" err="1" smtClean="0"/>
              <a:t>tangan</a:t>
            </a:r>
            <a:r>
              <a:rPr lang="id-ID" dirty="0" smtClean="0"/>
              <a:t> </a:t>
            </a:r>
            <a:r>
              <a:rPr lang="en-US" dirty="0" err="1" smtClean="0"/>
              <a:t>pada</a:t>
            </a:r>
            <a:r>
              <a:rPr lang="id-ID" dirty="0" smtClean="0"/>
              <a:t> </a:t>
            </a:r>
            <a:r>
              <a:rPr lang="en-US" dirty="0" err="1" smtClean="0"/>
              <a:t>surat</a:t>
            </a:r>
            <a:r>
              <a:rPr lang="id-ID" dirty="0" smtClean="0"/>
              <a:t> </a:t>
            </a:r>
            <a:r>
              <a:rPr lang="en-US" dirty="0" err="1" smtClean="0"/>
              <a:t>pernyataan</a:t>
            </a:r>
            <a:r>
              <a:rPr lang="en-US" dirty="0"/>
              <a:t>. </a:t>
            </a:r>
            <a:r>
              <a:rPr lang="en-US" dirty="0" err="1"/>
              <a:t>Contoh</a:t>
            </a:r>
            <a:r>
              <a:rPr lang="en-US" dirty="0"/>
              <a:t> </a:t>
            </a:r>
            <a:r>
              <a:rPr lang="id-ID" dirty="0" smtClean="0"/>
              <a:t> </a:t>
            </a:r>
            <a:r>
              <a:rPr lang="en-US" dirty="0" smtClean="0"/>
              <a:t>:</a:t>
            </a:r>
            <a:r>
              <a:rPr lang="en-US" dirty="0" err="1" smtClean="0"/>
              <a:t>ditandatangani</a:t>
            </a:r>
            <a:r>
              <a:rPr lang="id-ID" dirty="0" smtClean="0"/>
              <a:t> </a:t>
            </a:r>
            <a:r>
              <a:rPr lang="en-US" dirty="0" err="1" smtClean="0"/>
              <a:t>oleh</a:t>
            </a:r>
            <a:r>
              <a:rPr lang="id-ID" dirty="0" smtClean="0"/>
              <a:t> </a:t>
            </a:r>
            <a:r>
              <a:rPr lang="en-US" dirty="0" err="1" smtClean="0"/>
              <a:t>pemilik</a:t>
            </a:r>
            <a:r>
              <a:rPr lang="id-ID" dirty="0" smtClean="0"/>
              <a:t> </a:t>
            </a:r>
            <a:r>
              <a:rPr lang="en-US" dirty="0" err="1" smtClean="0"/>
              <a:t>merangkap</a:t>
            </a:r>
            <a:r>
              <a:rPr lang="id-ID" dirty="0" smtClean="0"/>
              <a:t> </a:t>
            </a:r>
            <a:r>
              <a:rPr lang="en-US" dirty="0" err="1" smtClean="0"/>
              <a:t>pengelola</a:t>
            </a:r>
            <a:r>
              <a:rPr lang="id-ID" dirty="0" smtClean="0"/>
              <a:t> </a:t>
            </a:r>
            <a:r>
              <a:rPr lang="en-US" dirty="0" err="1" smtClean="0"/>
              <a:t>dan</a:t>
            </a:r>
            <a:r>
              <a:rPr lang="id-ID" dirty="0" smtClean="0"/>
              <a:t> </a:t>
            </a:r>
            <a:r>
              <a:rPr lang="en-US" dirty="0" err="1" smtClean="0"/>
              <a:t>anggota</a:t>
            </a:r>
            <a:r>
              <a:rPr lang="id-ID" dirty="0" smtClean="0"/>
              <a:t> </a:t>
            </a:r>
            <a:r>
              <a:rPr lang="en-US" dirty="0" err="1" smtClean="0"/>
              <a:t>utama</a:t>
            </a:r>
            <a:r>
              <a:rPr lang="en-US" dirty="0" smtClean="0"/>
              <a:t> </a:t>
            </a:r>
            <a:r>
              <a:rPr lang="en-US" dirty="0"/>
              <a:t>Tim </a:t>
            </a:r>
            <a:r>
              <a:rPr lang="en-US" dirty="0" err="1"/>
              <a:t>manajemen</a:t>
            </a:r>
            <a:endParaRPr lang="id-ID" dirty="0"/>
          </a:p>
          <a:p>
            <a:pPr fontAlgn="auto">
              <a:spcAft>
                <a:spcPts val="0"/>
              </a:spcAft>
              <a:buFont typeface="Arial" pitchFamily="34" charset="0"/>
              <a:buNone/>
              <a:defRPr/>
            </a:pPr>
            <a:r>
              <a:rPr lang="id-ID" dirty="0" smtClean="0"/>
              <a:t>2.</a:t>
            </a:r>
            <a:r>
              <a:rPr lang="en-US" dirty="0" err="1" smtClean="0"/>
              <a:t>Representasi</a:t>
            </a:r>
            <a:r>
              <a:rPr lang="id-ID" dirty="0" smtClean="0"/>
              <a:t> </a:t>
            </a:r>
            <a:r>
              <a:rPr lang="en-US" dirty="0" err="1" smtClean="0"/>
              <a:t>sebagai</a:t>
            </a:r>
            <a:r>
              <a:rPr lang="id-ID" dirty="0" smtClean="0"/>
              <a:t> </a:t>
            </a:r>
            <a:r>
              <a:rPr lang="en-US" dirty="0" err="1" smtClean="0"/>
              <a:t>bukti</a:t>
            </a:r>
            <a:r>
              <a:rPr lang="id-ID" dirty="0" smtClean="0"/>
              <a:t> ?</a:t>
            </a:r>
            <a:endParaRPr lang="id-ID" dirty="0"/>
          </a:p>
          <a:p>
            <a:pPr fontAlgn="auto">
              <a:spcAft>
                <a:spcPts val="0"/>
              </a:spcAft>
              <a:buFont typeface="Arial" pitchFamily="34" charset="0"/>
              <a:buNone/>
              <a:defRPr/>
            </a:pPr>
            <a:r>
              <a:rPr lang="en-US" dirty="0" err="1" smtClean="0"/>
              <a:t>Representasi</a:t>
            </a:r>
            <a:r>
              <a:rPr lang="id-ID" dirty="0" smtClean="0"/>
              <a:t> </a:t>
            </a:r>
            <a:r>
              <a:rPr lang="en-US" dirty="0" err="1" smtClean="0"/>
              <a:t>tertulis</a:t>
            </a:r>
            <a:r>
              <a:rPr lang="id-ID" dirty="0" smtClean="0"/>
              <a:t> </a:t>
            </a:r>
            <a:r>
              <a:rPr lang="en-US" dirty="0" err="1" smtClean="0"/>
              <a:t>saja</a:t>
            </a:r>
            <a:r>
              <a:rPr lang="id-ID" dirty="0" smtClean="0"/>
              <a:t> </a:t>
            </a:r>
            <a:r>
              <a:rPr lang="en-US" dirty="0" err="1" smtClean="0"/>
              <a:t>bukan</a:t>
            </a:r>
            <a:r>
              <a:rPr lang="id-ID" dirty="0" smtClean="0"/>
              <a:t> </a:t>
            </a:r>
            <a:r>
              <a:rPr lang="en-US" dirty="0" err="1" smtClean="0"/>
              <a:t>merupakan</a:t>
            </a:r>
            <a:r>
              <a:rPr lang="id-ID" dirty="0" smtClean="0"/>
              <a:t> </a:t>
            </a:r>
            <a:r>
              <a:rPr lang="en-US" dirty="0" err="1" smtClean="0"/>
              <a:t>sebagai</a:t>
            </a:r>
            <a:r>
              <a:rPr lang="id-ID" dirty="0" smtClean="0"/>
              <a:t> </a:t>
            </a:r>
            <a:r>
              <a:rPr lang="en-US" dirty="0" err="1" smtClean="0"/>
              <a:t>bukti</a:t>
            </a:r>
            <a:r>
              <a:rPr lang="en-US" dirty="0" smtClean="0"/>
              <a:t> </a:t>
            </a:r>
            <a:r>
              <a:rPr lang="en-US" dirty="0"/>
              <a:t>yang </a:t>
            </a:r>
            <a:r>
              <a:rPr lang="en-US" dirty="0" err="1" smtClean="0"/>
              <a:t>memastikan</a:t>
            </a:r>
            <a:r>
              <a:rPr lang="id-ID" dirty="0" smtClean="0"/>
              <a:t> </a:t>
            </a:r>
            <a:r>
              <a:rPr lang="en-US" dirty="0" err="1" smtClean="0"/>
              <a:t>bahwa</a:t>
            </a:r>
            <a:r>
              <a:rPr lang="id-ID" dirty="0" smtClean="0"/>
              <a:t> </a:t>
            </a:r>
            <a:r>
              <a:rPr lang="en-US" dirty="0" err="1" smtClean="0"/>
              <a:t>hal</a:t>
            </a:r>
            <a:r>
              <a:rPr lang="en-US" dirty="0" smtClean="0"/>
              <a:t>- </a:t>
            </a:r>
            <a:r>
              <a:rPr lang="en-US" dirty="0" err="1"/>
              <a:t>hal</a:t>
            </a:r>
            <a:r>
              <a:rPr lang="en-US" dirty="0"/>
              <a:t> yang </a:t>
            </a:r>
            <a:r>
              <a:rPr lang="en-US" dirty="0" err="1"/>
              <a:t>tercakup</a:t>
            </a:r>
            <a:r>
              <a:rPr lang="en-US" dirty="0"/>
              <a:t> </a:t>
            </a:r>
            <a:r>
              <a:rPr lang="en-US" dirty="0" err="1"/>
              <a:t>di</a:t>
            </a:r>
            <a:r>
              <a:rPr lang="en-US" dirty="0"/>
              <a:t> </a:t>
            </a:r>
            <a:r>
              <a:rPr lang="en-US" dirty="0" err="1" smtClean="0"/>
              <a:t>dalamnya</a:t>
            </a:r>
            <a:r>
              <a:rPr lang="id-ID" dirty="0" smtClean="0"/>
              <a:t> </a:t>
            </a:r>
            <a:r>
              <a:rPr lang="en-US" dirty="0" err="1" smtClean="0"/>
              <a:t>telah</a:t>
            </a:r>
            <a:r>
              <a:rPr lang="id-ID" dirty="0" smtClean="0"/>
              <a:t> </a:t>
            </a:r>
            <a:r>
              <a:rPr lang="en-US" dirty="0" err="1" smtClean="0"/>
              <a:t>sesuai.Adanya</a:t>
            </a:r>
            <a:r>
              <a:rPr lang="id-ID" dirty="0" smtClean="0"/>
              <a:t> </a:t>
            </a:r>
            <a:r>
              <a:rPr lang="en-US" dirty="0" err="1" smtClean="0"/>
              <a:t>representasi</a:t>
            </a:r>
            <a:r>
              <a:rPr lang="en-US" dirty="0" smtClean="0"/>
              <a:t> </a:t>
            </a:r>
            <a:r>
              <a:rPr lang="en-US" dirty="0"/>
              <a:t>audit </a:t>
            </a:r>
            <a:r>
              <a:rPr lang="en-US" dirty="0" err="1" smtClean="0"/>
              <a:t>tetap</a:t>
            </a:r>
            <a:r>
              <a:rPr lang="id-ID" dirty="0" smtClean="0"/>
              <a:t> </a:t>
            </a:r>
            <a:r>
              <a:rPr lang="en-US" dirty="0" err="1" smtClean="0"/>
              <a:t>dapat</a:t>
            </a:r>
            <a:r>
              <a:rPr lang="id-ID" dirty="0" smtClean="0"/>
              <a:t> </a:t>
            </a:r>
            <a:r>
              <a:rPr lang="en-US" dirty="0" err="1" smtClean="0"/>
              <a:t>melakukan</a:t>
            </a:r>
            <a:r>
              <a:rPr lang="en-US" dirty="0" smtClean="0"/>
              <a:t> </a:t>
            </a:r>
            <a:r>
              <a:rPr lang="en-US" dirty="0" err="1"/>
              <a:t>proses</a:t>
            </a:r>
            <a:r>
              <a:rPr lang="en-US" dirty="0"/>
              <a:t> audit </a:t>
            </a:r>
            <a:r>
              <a:rPr lang="en-US" dirty="0" err="1" smtClean="0"/>
              <a:t>lebih</a:t>
            </a:r>
            <a:r>
              <a:rPr lang="id-ID" dirty="0" smtClean="0"/>
              <a:t> </a:t>
            </a:r>
            <a:r>
              <a:rPr lang="en-US" dirty="0" err="1" smtClean="0"/>
              <a:t>bila</a:t>
            </a:r>
            <a:r>
              <a:rPr lang="id-ID" dirty="0" smtClean="0"/>
              <a:t> </a:t>
            </a:r>
            <a:r>
              <a:rPr lang="en-US" dirty="0" err="1" smtClean="0"/>
              <a:t>ada</a:t>
            </a:r>
            <a:r>
              <a:rPr lang="id-ID" dirty="0" smtClean="0"/>
              <a:t> </a:t>
            </a:r>
            <a:r>
              <a:rPr lang="en-US" dirty="0" err="1" smtClean="0"/>
              <a:t>hal</a:t>
            </a:r>
            <a:r>
              <a:rPr lang="en-US" dirty="0" smtClean="0"/>
              <a:t>- </a:t>
            </a:r>
            <a:r>
              <a:rPr lang="en-US" dirty="0" err="1"/>
              <a:t>hal</a:t>
            </a:r>
            <a:r>
              <a:rPr lang="en-US" dirty="0"/>
              <a:t> yang </a:t>
            </a:r>
            <a:r>
              <a:rPr lang="en-US" dirty="0" err="1" smtClean="0"/>
              <a:t>perlu</a:t>
            </a:r>
            <a:r>
              <a:rPr lang="id-ID" dirty="0" smtClean="0"/>
              <a:t> </a:t>
            </a:r>
            <a:r>
              <a:rPr lang="en-US" dirty="0" err="1" smtClean="0"/>
              <a:t>untuk</a:t>
            </a:r>
            <a:r>
              <a:rPr lang="id-ID" dirty="0" smtClean="0"/>
              <a:t> </a:t>
            </a:r>
            <a:r>
              <a:rPr lang="en-US" dirty="0" err="1" smtClean="0"/>
              <a:t>ditindaklanjuti</a:t>
            </a:r>
            <a:r>
              <a:rPr lang="id-ID" dirty="0" smtClean="0"/>
              <a:t>.</a:t>
            </a:r>
            <a:endParaRPr lang="id-ID" dirty="0"/>
          </a:p>
          <a:p>
            <a:pPr fontAlgn="auto">
              <a:spcAft>
                <a:spcPts val="0"/>
              </a:spcAft>
              <a:buFont typeface="Arial" pitchFamily="34" charset="0"/>
              <a:buChar char="•"/>
              <a:defRPr/>
            </a:pPr>
            <a:endParaRPr lang="id-ID" sz="1900" dirty="0"/>
          </a:p>
        </p:txBody>
      </p:sp>
    </p:spTree>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9600" cy="5340350"/>
          </a:xfrm>
        </p:spPr>
        <p:txBody>
          <a:bodyPr rtlCol="0">
            <a:normAutofit fontScale="92500" lnSpcReduction="20000"/>
          </a:bodyPr>
          <a:lstStyle/>
          <a:p>
            <a:pPr fontAlgn="auto">
              <a:spcAft>
                <a:spcPts val="0"/>
              </a:spcAft>
              <a:buFont typeface="Arial" pitchFamily="34" charset="0"/>
              <a:buChar char="•"/>
              <a:defRPr/>
            </a:pPr>
            <a:r>
              <a:rPr lang="en-US" b="1" dirty="0" err="1" smtClean="0"/>
              <a:t>Representasi</a:t>
            </a:r>
            <a:r>
              <a:rPr lang="id-ID" b="1" dirty="0" smtClean="0"/>
              <a:t> </a:t>
            </a:r>
            <a:r>
              <a:rPr lang="en-US" b="1" dirty="0" err="1" smtClean="0"/>
              <a:t>manajemen</a:t>
            </a:r>
            <a:endParaRPr lang="id-ID" dirty="0"/>
          </a:p>
          <a:p>
            <a:pPr fontAlgn="auto">
              <a:spcAft>
                <a:spcPts val="0"/>
              </a:spcAft>
              <a:buFont typeface="Arial" pitchFamily="34" charset="0"/>
              <a:buNone/>
              <a:defRPr/>
            </a:pPr>
            <a:r>
              <a:rPr lang="en-US" dirty="0" err="1" smtClean="0"/>
              <a:t>Pada</a:t>
            </a:r>
            <a:r>
              <a:rPr lang="id-ID" dirty="0" smtClean="0"/>
              <a:t> </a:t>
            </a:r>
            <a:r>
              <a:rPr lang="en-US" dirty="0" err="1" smtClean="0"/>
              <a:t>akhir</a:t>
            </a:r>
            <a:r>
              <a:rPr lang="id-ID" dirty="0" smtClean="0"/>
              <a:t> </a:t>
            </a:r>
            <a:r>
              <a:rPr lang="en-US" dirty="0" err="1" smtClean="0"/>
              <a:t>penugasan</a:t>
            </a:r>
            <a:r>
              <a:rPr lang="en-US" dirty="0"/>
              <a:t>, auditor </a:t>
            </a:r>
            <a:r>
              <a:rPr lang="en-US" dirty="0" err="1" smtClean="0"/>
              <a:t>wajib</a:t>
            </a:r>
            <a:r>
              <a:rPr lang="id-ID" dirty="0" smtClean="0"/>
              <a:t> </a:t>
            </a:r>
            <a:r>
              <a:rPr lang="en-US" dirty="0" err="1" smtClean="0"/>
              <a:t>meminta</a:t>
            </a:r>
            <a:r>
              <a:rPr lang="id-ID" dirty="0" smtClean="0"/>
              <a:t> </a:t>
            </a:r>
            <a:r>
              <a:rPr lang="en-US" dirty="0" err="1" smtClean="0"/>
              <a:t>pernyataan</a:t>
            </a:r>
            <a:r>
              <a:rPr lang="id-ID" dirty="0" smtClean="0"/>
              <a:t> </a:t>
            </a:r>
            <a:r>
              <a:rPr lang="en-US" dirty="0" err="1" smtClean="0"/>
              <a:t>tertulis</a:t>
            </a:r>
            <a:r>
              <a:rPr lang="id-ID" dirty="0" smtClean="0"/>
              <a:t> </a:t>
            </a:r>
            <a:r>
              <a:rPr lang="en-US" dirty="0" err="1" smtClean="0"/>
              <a:t>dari</a:t>
            </a:r>
            <a:r>
              <a:rPr lang="id-ID" dirty="0" smtClean="0"/>
              <a:t> </a:t>
            </a:r>
            <a:r>
              <a:rPr lang="en-US" dirty="0" err="1" smtClean="0"/>
              <a:t>manajemen</a:t>
            </a:r>
            <a:r>
              <a:rPr lang="en-US" dirty="0" smtClean="0"/>
              <a:t> </a:t>
            </a:r>
            <a:r>
              <a:rPr lang="en-US" dirty="0"/>
              <a:t>yang </a:t>
            </a:r>
            <a:r>
              <a:rPr lang="en-US" dirty="0" err="1" smtClean="0"/>
              <a:t>menegaskan</a:t>
            </a:r>
            <a:r>
              <a:rPr lang="id-ID" dirty="0" smtClean="0"/>
              <a:t> </a:t>
            </a:r>
            <a:r>
              <a:rPr lang="en-US" dirty="0" err="1" smtClean="0"/>
              <a:t>bahwa</a:t>
            </a:r>
            <a:r>
              <a:rPr lang="en-US" dirty="0" smtClean="0"/>
              <a:t> </a:t>
            </a:r>
            <a:r>
              <a:rPr lang="en-US" dirty="0"/>
              <a:t>:</a:t>
            </a:r>
            <a:endParaRPr lang="id-ID" dirty="0"/>
          </a:p>
          <a:p>
            <a:pPr fontAlgn="auto">
              <a:spcAft>
                <a:spcPts val="0"/>
              </a:spcAft>
              <a:buFont typeface="Arial" pitchFamily="34" charset="0"/>
              <a:buNone/>
              <a:defRPr/>
            </a:pPr>
            <a:r>
              <a:rPr lang="id-ID" dirty="0" smtClean="0"/>
              <a:t>1. </a:t>
            </a:r>
            <a:r>
              <a:rPr lang="en-US" dirty="0" err="1" smtClean="0"/>
              <a:t>Representasi</a:t>
            </a:r>
            <a:r>
              <a:rPr lang="id-ID" dirty="0" smtClean="0"/>
              <a:t> </a:t>
            </a:r>
            <a:r>
              <a:rPr lang="en-US" dirty="0" err="1" smtClean="0"/>
              <a:t>lisan</a:t>
            </a:r>
            <a:endParaRPr lang="id-ID" dirty="0"/>
          </a:p>
          <a:p>
            <a:pPr fontAlgn="auto">
              <a:spcAft>
                <a:spcPts val="0"/>
              </a:spcAft>
              <a:buFont typeface="Arial" pitchFamily="34" charset="0"/>
              <a:buNone/>
              <a:defRPr/>
            </a:pPr>
            <a:r>
              <a:rPr lang="id-ID" dirty="0" smtClean="0"/>
              <a:t>2.</a:t>
            </a:r>
            <a:r>
              <a:rPr lang="en-US" dirty="0" err="1" smtClean="0"/>
              <a:t>Manajemen</a:t>
            </a:r>
            <a:r>
              <a:rPr lang="id-ID" dirty="0" smtClean="0"/>
              <a:t> </a:t>
            </a:r>
            <a:r>
              <a:rPr lang="en-US" dirty="0" err="1" smtClean="0"/>
              <a:t>sudah</a:t>
            </a:r>
            <a:r>
              <a:rPr lang="id-ID" dirty="0" smtClean="0"/>
              <a:t> </a:t>
            </a:r>
            <a:r>
              <a:rPr lang="en-US" dirty="0" err="1" smtClean="0"/>
              <a:t>memenuhi</a:t>
            </a:r>
            <a:r>
              <a:rPr lang="id-ID" dirty="0" smtClean="0"/>
              <a:t> </a:t>
            </a:r>
            <a:r>
              <a:rPr lang="en-US" dirty="0" err="1" smtClean="0"/>
              <a:t>tanggungjawabnya</a:t>
            </a:r>
            <a:r>
              <a:rPr lang="id-ID" dirty="0" smtClean="0"/>
              <a:t> </a:t>
            </a:r>
            <a:r>
              <a:rPr lang="en-US" dirty="0" err="1" smtClean="0"/>
              <a:t>atas</a:t>
            </a:r>
            <a:r>
              <a:rPr lang="id-ID" dirty="0" smtClean="0"/>
              <a:t> </a:t>
            </a:r>
            <a:r>
              <a:rPr lang="en-US" dirty="0" err="1" smtClean="0"/>
              <a:t>pembuatan</a:t>
            </a:r>
            <a:r>
              <a:rPr lang="id-ID" dirty="0" smtClean="0"/>
              <a:t> </a:t>
            </a:r>
            <a:r>
              <a:rPr lang="en-US" dirty="0" err="1" smtClean="0"/>
              <a:t>laporan</a:t>
            </a:r>
            <a:r>
              <a:rPr lang="id-ID" dirty="0" smtClean="0"/>
              <a:t> </a:t>
            </a:r>
            <a:r>
              <a:rPr lang="en-US" dirty="0" err="1" smtClean="0"/>
              <a:t>keuangan</a:t>
            </a:r>
            <a:r>
              <a:rPr lang="id-ID" dirty="0" smtClean="0"/>
              <a:t> </a:t>
            </a:r>
            <a:r>
              <a:rPr lang="en-US" dirty="0" err="1" smtClean="0"/>
              <a:t>sesuai</a:t>
            </a:r>
            <a:r>
              <a:rPr lang="id-ID" dirty="0" smtClean="0"/>
              <a:t> </a:t>
            </a:r>
            <a:r>
              <a:rPr lang="en-US" dirty="0" err="1" smtClean="0"/>
              <a:t>dengan</a:t>
            </a:r>
            <a:r>
              <a:rPr lang="id-ID" dirty="0" smtClean="0"/>
              <a:t> </a:t>
            </a:r>
            <a:r>
              <a:rPr lang="en-US" dirty="0" err="1" smtClean="0"/>
              <a:t>kerang</a:t>
            </a:r>
            <a:r>
              <a:rPr lang="id-ID" dirty="0" smtClean="0"/>
              <a:t> </a:t>
            </a:r>
            <a:r>
              <a:rPr lang="en-US" dirty="0" smtClean="0"/>
              <a:t>k</a:t>
            </a:r>
            <a:r>
              <a:rPr lang="id-ID" dirty="0"/>
              <a:t>e</a:t>
            </a:r>
            <a:r>
              <a:rPr lang="en-US" dirty="0" err="1" smtClean="0"/>
              <a:t>pelaporan</a:t>
            </a:r>
            <a:r>
              <a:rPr lang="id-ID" dirty="0" smtClean="0"/>
              <a:t> </a:t>
            </a:r>
            <a:r>
              <a:rPr lang="en-US" dirty="0" err="1" smtClean="0"/>
              <a:t>keuangan</a:t>
            </a:r>
            <a:r>
              <a:rPr lang="en-US" dirty="0" smtClean="0"/>
              <a:t> </a:t>
            </a:r>
            <a:r>
              <a:rPr lang="en-US" dirty="0"/>
              <a:t>yang </a:t>
            </a:r>
            <a:r>
              <a:rPr lang="en-US" dirty="0" err="1"/>
              <a:t>berlaku</a:t>
            </a:r>
            <a:endParaRPr lang="id-ID" dirty="0"/>
          </a:p>
          <a:p>
            <a:pPr fontAlgn="auto">
              <a:spcAft>
                <a:spcPts val="0"/>
              </a:spcAft>
              <a:buFont typeface="Arial" pitchFamily="34" charset="0"/>
              <a:buNone/>
              <a:defRPr/>
            </a:pPr>
            <a:r>
              <a:rPr lang="id-ID" dirty="0" smtClean="0"/>
              <a:t>3.</a:t>
            </a:r>
            <a:r>
              <a:rPr lang="en-US" dirty="0" err="1" smtClean="0"/>
              <a:t>Semua</a:t>
            </a:r>
            <a:r>
              <a:rPr lang="id-ID" dirty="0" smtClean="0"/>
              <a:t> </a:t>
            </a:r>
            <a:r>
              <a:rPr lang="en-US" dirty="0" err="1" smtClean="0"/>
              <a:t>transaksi</a:t>
            </a:r>
            <a:r>
              <a:rPr lang="id-ID" dirty="0" smtClean="0"/>
              <a:t> </a:t>
            </a:r>
            <a:r>
              <a:rPr lang="en-US" dirty="0" err="1" smtClean="0"/>
              <a:t>sudah</a:t>
            </a:r>
            <a:r>
              <a:rPr lang="id-ID" dirty="0" smtClean="0"/>
              <a:t> </a:t>
            </a:r>
            <a:r>
              <a:rPr lang="en-US" dirty="0" err="1" smtClean="0"/>
              <a:t>dicatat</a:t>
            </a:r>
            <a:r>
              <a:rPr lang="id-ID" dirty="0" smtClean="0"/>
              <a:t> </a:t>
            </a:r>
            <a:r>
              <a:rPr lang="en-US" dirty="0" err="1" smtClean="0"/>
              <a:t>dan</a:t>
            </a:r>
            <a:r>
              <a:rPr lang="id-ID" dirty="0" smtClean="0"/>
              <a:t> </a:t>
            </a:r>
            <a:r>
              <a:rPr lang="en-US" dirty="0" err="1" smtClean="0"/>
              <a:t>dicerminkan</a:t>
            </a:r>
            <a:r>
              <a:rPr lang="id-ID" dirty="0" smtClean="0"/>
              <a:t> </a:t>
            </a:r>
            <a:r>
              <a:rPr lang="en-US" dirty="0" err="1" smtClean="0"/>
              <a:t>dalam</a:t>
            </a:r>
            <a:r>
              <a:rPr lang="id-ID" dirty="0" smtClean="0"/>
              <a:t> </a:t>
            </a:r>
            <a:r>
              <a:rPr lang="en-US" dirty="0" err="1" smtClean="0"/>
              <a:t>laporan</a:t>
            </a:r>
            <a:r>
              <a:rPr lang="id-ID" dirty="0" smtClean="0"/>
              <a:t> </a:t>
            </a:r>
            <a:r>
              <a:rPr lang="en-US" dirty="0" err="1" smtClean="0"/>
              <a:t>keuangan</a:t>
            </a:r>
            <a:endParaRPr lang="id-ID" dirty="0"/>
          </a:p>
          <a:p>
            <a:pPr fontAlgn="auto">
              <a:spcAft>
                <a:spcPts val="0"/>
              </a:spcAft>
              <a:buFont typeface="Arial" pitchFamily="34" charset="0"/>
              <a:buNone/>
              <a:defRPr/>
            </a:pPr>
            <a:r>
              <a:rPr lang="id-ID" dirty="0" smtClean="0"/>
              <a:t>4.</a:t>
            </a:r>
            <a:r>
              <a:rPr lang="en-US" dirty="0" err="1" smtClean="0"/>
              <a:t>Representasi</a:t>
            </a:r>
            <a:r>
              <a:rPr lang="id-ID" dirty="0" smtClean="0"/>
              <a:t> </a:t>
            </a:r>
            <a:r>
              <a:rPr lang="en-US" dirty="0" err="1" smtClean="0"/>
              <a:t>lainnya</a:t>
            </a:r>
            <a:r>
              <a:rPr lang="en-US" dirty="0" smtClean="0"/>
              <a:t> </a:t>
            </a:r>
            <a:r>
              <a:rPr lang="en-US" dirty="0"/>
              <a:t>yang </a:t>
            </a:r>
            <a:r>
              <a:rPr lang="en-US" dirty="0" err="1" smtClean="0"/>
              <a:t>diperlukan</a:t>
            </a:r>
            <a:r>
              <a:rPr lang="id-ID" dirty="0" smtClean="0"/>
              <a:t> </a:t>
            </a:r>
            <a:r>
              <a:rPr lang="en-US" dirty="0" err="1" smtClean="0"/>
              <a:t>untuk</a:t>
            </a:r>
            <a:r>
              <a:rPr lang="id-ID" dirty="0" smtClean="0"/>
              <a:t> </a:t>
            </a:r>
            <a:r>
              <a:rPr lang="en-US" dirty="0" err="1" smtClean="0"/>
              <a:t>mendukung</a:t>
            </a:r>
            <a:r>
              <a:rPr lang="id-ID" dirty="0" smtClean="0"/>
              <a:t> </a:t>
            </a:r>
            <a:r>
              <a:rPr lang="en-US" dirty="0" err="1" smtClean="0"/>
              <a:t>bukti</a:t>
            </a:r>
            <a:r>
              <a:rPr lang="en-US" dirty="0" smtClean="0"/>
              <a:t> </a:t>
            </a:r>
            <a:r>
              <a:rPr lang="en-US" dirty="0"/>
              <a:t>audit yang </a:t>
            </a:r>
            <a:r>
              <a:rPr lang="en-US" dirty="0" err="1"/>
              <a:t>diperoleh</a:t>
            </a:r>
            <a:endParaRPr lang="id-ID" dirty="0"/>
          </a:p>
          <a:p>
            <a:pPr fontAlgn="auto">
              <a:spcAft>
                <a:spcPts val="0"/>
              </a:spcAft>
              <a:buFont typeface="Arial" pitchFamily="34" charset="0"/>
              <a:buChar char="•"/>
              <a:defRPr/>
            </a:pP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3"/>
            <a:ext cx="8229600" cy="5626100"/>
          </a:xfrm>
        </p:spPr>
        <p:txBody>
          <a:bodyPr rtlCol="0">
            <a:normAutofit fontScale="85000" lnSpcReduction="10000"/>
          </a:bodyPr>
          <a:lstStyle/>
          <a:p>
            <a:pPr fontAlgn="auto">
              <a:spcAft>
                <a:spcPts val="0"/>
              </a:spcAft>
              <a:buFont typeface="Arial" pitchFamily="34" charset="0"/>
              <a:buChar char="•"/>
              <a:defRPr/>
            </a:pPr>
            <a:r>
              <a:rPr lang="en-US" dirty="0" err="1"/>
              <a:t>Bentuk</a:t>
            </a:r>
            <a:r>
              <a:rPr lang="en-US" dirty="0"/>
              <a:t> –</a:t>
            </a:r>
            <a:r>
              <a:rPr lang="en-US" dirty="0" err="1" smtClean="0"/>
              <a:t>bentuk</a:t>
            </a:r>
            <a:r>
              <a:rPr lang="id-ID" dirty="0" smtClean="0"/>
              <a:t> </a:t>
            </a:r>
            <a:r>
              <a:rPr lang="en-US" dirty="0" err="1" smtClean="0"/>
              <a:t>representa</a:t>
            </a:r>
            <a:r>
              <a:rPr lang="id-ID" dirty="0" smtClean="0"/>
              <a:t>s</a:t>
            </a:r>
            <a:r>
              <a:rPr lang="en-US" dirty="0" err="1" smtClean="0"/>
              <a:t>i</a:t>
            </a:r>
            <a:r>
              <a:rPr lang="id-ID" dirty="0" smtClean="0"/>
              <a:t> </a:t>
            </a:r>
            <a:r>
              <a:rPr lang="en-US" dirty="0" err="1" smtClean="0"/>
              <a:t>manajemen</a:t>
            </a:r>
            <a:r>
              <a:rPr lang="en-US" dirty="0"/>
              <a:t>, </a:t>
            </a:r>
            <a:r>
              <a:rPr lang="en-US" dirty="0" err="1" smtClean="0"/>
              <a:t>antara</a:t>
            </a:r>
            <a:r>
              <a:rPr lang="id-ID" dirty="0" smtClean="0"/>
              <a:t> </a:t>
            </a:r>
            <a:r>
              <a:rPr lang="en-US" dirty="0" smtClean="0"/>
              <a:t>lain </a:t>
            </a:r>
            <a:r>
              <a:rPr lang="en-US" dirty="0"/>
              <a:t>:</a:t>
            </a:r>
            <a:endParaRPr lang="id-ID" dirty="0"/>
          </a:p>
          <a:p>
            <a:pPr fontAlgn="auto">
              <a:spcAft>
                <a:spcPts val="0"/>
              </a:spcAft>
              <a:buFont typeface="Arial" pitchFamily="34" charset="0"/>
              <a:buNone/>
              <a:defRPr/>
            </a:pPr>
            <a:r>
              <a:rPr lang="id-ID" dirty="0" smtClean="0"/>
              <a:t>1. </a:t>
            </a:r>
            <a:r>
              <a:rPr lang="en-US" dirty="0" smtClean="0"/>
              <a:t>Hal- </a:t>
            </a:r>
            <a:r>
              <a:rPr lang="en-US" dirty="0" err="1"/>
              <a:t>hal</a:t>
            </a:r>
            <a:r>
              <a:rPr lang="en-US" dirty="0"/>
              <a:t> yang </a:t>
            </a:r>
            <a:r>
              <a:rPr lang="en-US" dirty="0" err="1" smtClean="0"/>
              <a:t>dikomunikasikan</a:t>
            </a:r>
            <a:r>
              <a:rPr lang="id-ID" dirty="0" smtClean="0"/>
              <a:t> </a:t>
            </a:r>
            <a:r>
              <a:rPr lang="en-US" dirty="0" err="1" smtClean="0"/>
              <a:t>dalam</a:t>
            </a:r>
            <a:r>
              <a:rPr lang="id-ID" dirty="0" smtClean="0"/>
              <a:t> </a:t>
            </a:r>
            <a:r>
              <a:rPr lang="en-US" dirty="0" err="1" smtClean="0"/>
              <a:t>diskusi</a:t>
            </a:r>
            <a:endParaRPr lang="id-ID" dirty="0"/>
          </a:p>
          <a:p>
            <a:pPr fontAlgn="auto">
              <a:spcAft>
                <a:spcPts val="0"/>
              </a:spcAft>
              <a:buFont typeface="Arial" pitchFamily="34" charset="0"/>
              <a:buNone/>
              <a:defRPr/>
            </a:pPr>
            <a:r>
              <a:rPr lang="id-ID" dirty="0" smtClean="0"/>
              <a:t>2. </a:t>
            </a:r>
            <a:r>
              <a:rPr lang="en-US" dirty="0" smtClean="0"/>
              <a:t>Hal- </a:t>
            </a:r>
            <a:r>
              <a:rPr lang="en-US" dirty="0" err="1"/>
              <a:t>hal</a:t>
            </a:r>
            <a:r>
              <a:rPr lang="en-US" dirty="0"/>
              <a:t> yang </a:t>
            </a:r>
            <a:r>
              <a:rPr lang="en-US" dirty="0" err="1" smtClean="0"/>
              <a:t>dikomunikasikan</a:t>
            </a:r>
            <a:r>
              <a:rPr lang="id-ID" dirty="0" smtClean="0"/>
              <a:t> </a:t>
            </a:r>
            <a:r>
              <a:rPr lang="en-US" dirty="0" err="1" smtClean="0"/>
              <a:t>dalam</a:t>
            </a:r>
            <a:r>
              <a:rPr lang="id-ID" dirty="0" smtClean="0"/>
              <a:t> </a:t>
            </a:r>
            <a:r>
              <a:rPr lang="en-US" dirty="0" err="1" smtClean="0"/>
              <a:t>bentuk</a:t>
            </a:r>
            <a:r>
              <a:rPr lang="id-ID" dirty="0" smtClean="0"/>
              <a:t> </a:t>
            </a:r>
            <a:r>
              <a:rPr lang="en-US" dirty="0" err="1" smtClean="0"/>
              <a:t>elektronik</a:t>
            </a:r>
            <a:r>
              <a:rPr lang="id-ID" dirty="0" smtClean="0"/>
              <a:t>a </a:t>
            </a:r>
            <a:r>
              <a:rPr lang="en-US" dirty="0" err="1" smtClean="0"/>
              <a:t>seperti</a:t>
            </a:r>
            <a:r>
              <a:rPr lang="en-US" dirty="0" smtClean="0"/>
              <a:t> </a:t>
            </a:r>
            <a:r>
              <a:rPr lang="en-US" dirty="0"/>
              <a:t>email, </a:t>
            </a:r>
            <a:r>
              <a:rPr lang="en-US" dirty="0" err="1"/>
              <a:t>pesan</a:t>
            </a:r>
            <a:r>
              <a:rPr lang="en-US" dirty="0"/>
              <a:t>- </a:t>
            </a:r>
            <a:r>
              <a:rPr lang="en-US" dirty="0" err="1" smtClean="0"/>
              <a:t>pesan</a:t>
            </a:r>
            <a:r>
              <a:rPr lang="id-ID" dirty="0" smtClean="0"/>
              <a:t> </a:t>
            </a:r>
            <a:r>
              <a:rPr lang="en-US" dirty="0" err="1" smtClean="0"/>
              <a:t>telepon</a:t>
            </a:r>
            <a:r>
              <a:rPr lang="en-US" dirty="0" smtClean="0"/>
              <a:t> </a:t>
            </a:r>
            <a:r>
              <a:rPr lang="en-US" dirty="0"/>
              <a:t>(</a:t>
            </a:r>
            <a:r>
              <a:rPr lang="en-US" dirty="0" err="1"/>
              <a:t>sms</a:t>
            </a:r>
            <a:r>
              <a:rPr lang="en-US" dirty="0"/>
              <a:t>)</a:t>
            </a:r>
            <a:endParaRPr lang="id-ID" dirty="0"/>
          </a:p>
          <a:p>
            <a:pPr fontAlgn="auto">
              <a:spcAft>
                <a:spcPts val="0"/>
              </a:spcAft>
              <a:buFont typeface="Arial" pitchFamily="34" charset="0"/>
              <a:buNone/>
              <a:defRPr/>
            </a:pPr>
            <a:r>
              <a:rPr lang="id-ID" dirty="0" smtClean="0"/>
              <a:t>3. </a:t>
            </a:r>
            <a:r>
              <a:rPr lang="en-US" dirty="0" err="1" smtClean="0"/>
              <a:t>Skedul</a:t>
            </a:r>
            <a:r>
              <a:rPr lang="en-US" dirty="0"/>
              <a:t>, </a:t>
            </a:r>
            <a:r>
              <a:rPr lang="en-US" dirty="0" err="1"/>
              <a:t>analisis</a:t>
            </a:r>
            <a:r>
              <a:rPr lang="en-US" dirty="0"/>
              <a:t>, </a:t>
            </a:r>
            <a:r>
              <a:rPr lang="en-US" dirty="0" err="1" smtClean="0"/>
              <a:t>dan</a:t>
            </a:r>
            <a:r>
              <a:rPr lang="id-ID" dirty="0" smtClean="0"/>
              <a:t> </a:t>
            </a:r>
            <a:r>
              <a:rPr lang="en-US" dirty="0" err="1" smtClean="0"/>
              <a:t>laporan</a:t>
            </a:r>
            <a:r>
              <a:rPr lang="en-US" dirty="0" smtClean="0"/>
              <a:t> </a:t>
            </a:r>
            <a:r>
              <a:rPr lang="en-US" dirty="0"/>
              <a:t>yang </a:t>
            </a:r>
            <a:r>
              <a:rPr lang="en-US" dirty="0" err="1" smtClean="0"/>
              <a:t>dibuat</a:t>
            </a:r>
            <a:r>
              <a:rPr lang="id-ID" dirty="0" smtClean="0"/>
              <a:t> </a:t>
            </a:r>
            <a:r>
              <a:rPr lang="en-US" dirty="0" err="1" smtClean="0"/>
              <a:t>entitas</a:t>
            </a:r>
            <a:r>
              <a:rPr lang="en-US" dirty="0"/>
              <a:t>, </a:t>
            </a:r>
            <a:r>
              <a:rPr lang="en-US" dirty="0" err="1"/>
              <a:t>sertanotasi</a:t>
            </a:r>
            <a:r>
              <a:rPr lang="en-US" dirty="0"/>
              <a:t>/ </a:t>
            </a:r>
            <a:r>
              <a:rPr lang="en-US" dirty="0" err="1" smtClean="0"/>
              <a:t>disposisi</a:t>
            </a:r>
            <a:r>
              <a:rPr lang="id-ID" dirty="0" smtClean="0"/>
              <a:t> </a:t>
            </a:r>
            <a:r>
              <a:rPr lang="en-US" dirty="0" err="1" smtClean="0"/>
              <a:t>dan</a:t>
            </a:r>
            <a:r>
              <a:rPr lang="id-ID" dirty="0" smtClean="0"/>
              <a:t> </a:t>
            </a:r>
            <a:r>
              <a:rPr lang="en-US" dirty="0" err="1" smtClean="0"/>
              <a:t>komentar</a:t>
            </a:r>
            <a:r>
              <a:rPr lang="en-US" dirty="0" smtClean="0"/>
              <a:t> </a:t>
            </a:r>
            <a:r>
              <a:rPr lang="en-US" dirty="0"/>
              <a:t>yang </a:t>
            </a:r>
            <a:r>
              <a:rPr lang="en-US" dirty="0" err="1" smtClean="0"/>
              <a:t>dibuat</a:t>
            </a:r>
            <a:r>
              <a:rPr lang="id-ID" dirty="0" smtClean="0"/>
              <a:t> </a:t>
            </a:r>
            <a:r>
              <a:rPr lang="en-US" dirty="0" err="1" smtClean="0"/>
              <a:t>manajemen</a:t>
            </a:r>
            <a:r>
              <a:rPr lang="id-ID" dirty="0" smtClean="0"/>
              <a:t> </a:t>
            </a:r>
            <a:r>
              <a:rPr lang="en-US" dirty="0" err="1" smtClean="0"/>
              <a:t>atas</a:t>
            </a:r>
            <a:r>
              <a:rPr lang="id-ID" dirty="0" smtClean="0"/>
              <a:t> </a:t>
            </a:r>
            <a:r>
              <a:rPr lang="en-US" dirty="0" err="1" smtClean="0"/>
              <a:t>skedul</a:t>
            </a:r>
            <a:r>
              <a:rPr lang="en-US" dirty="0" smtClean="0"/>
              <a:t> </a:t>
            </a:r>
            <a:r>
              <a:rPr lang="en-US" dirty="0"/>
              <a:t>/ </a:t>
            </a:r>
            <a:r>
              <a:rPr lang="en-US" dirty="0" err="1"/>
              <a:t>analisis</a:t>
            </a:r>
            <a:r>
              <a:rPr lang="en-US" dirty="0"/>
              <a:t>/ </a:t>
            </a:r>
            <a:r>
              <a:rPr lang="en-US" dirty="0" err="1" smtClean="0"/>
              <a:t>laporan</a:t>
            </a:r>
            <a:r>
              <a:rPr lang="id-ID" dirty="0" smtClean="0"/>
              <a:t> </a:t>
            </a:r>
            <a:r>
              <a:rPr lang="en-US" dirty="0" err="1" smtClean="0"/>
              <a:t>tersebut</a:t>
            </a:r>
            <a:endParaRPr lang="id-ID" dirty="0"/>
          </a:p>
          <a:p>
            <a:pPr fontAlgn="auto">
              <a:spcAft>
                <a:spcPts val="0"/>
              </a:spcAft>
              <a:buFont typeface="Arial" pitchFamily="34" charset="0"/>
              <a:buNone/>
              <a:defRPr/>
            </a:pPr>
            <a:r>
              <a:rPr lang="id-ID" dirty="0" smtClean="0"/>
              <a:t>4. </a:t>
            </a:r>
            <a:r>
              <a:rPr lang="en-US" dirty="0" smtClean="0"/>
              <a:t>Memo </a:t>
            </a:r>
            <a:r>
              <a:rPr lang="en-US" dirty="0" err="1" smtClean="0"/>
              <a:t>dan</a:t>
            </a:r>
            <a:r>
              <a:rPr lang="id-ID" dirty="0" smtClean="0"/>
              <a:t> </a:t>
            </a:r>
            <a:r>
              <a:rPr lang="en-US" dirty="0" err="1" smtClean="0"/>
              <a:t>bentuk</a:t>
            </a:r>
            <a:r>
              <a:rPr lang="id-ID" dirty="0" smtClean="0"/>
              <a:t> </a:t>
            </a:r>
            <a:r>
              <a:rPr lang="en-US" dirty="0" err="1" smtClean="0"/>
              <a:t>korespondensi</a:t>
            </a:r>
            <a:r>
              <a:rPr lang="en-US" dirty="0" smtClean="0"/>
              <a:t> </a:t>
            </a:r>
            <a:r>
              <a:rPr lang="en-US" dirty="0"/>
              <a:t>internal </a:t>
            </a:r>
            <a:r>
              <a:rPr lang="en-US" dirty="0" err="1" smtClean="0"/>
              <a:t>dan</a:t>
            </a:r>
            <a:r>
              <a:rPr lang="id-ID" dirty="0" smtClean="0"/>
              <a:t> </a:t>
            </a:r>
            <a:r>
              <a:rPr lang="en-US" dirty="0" err="1" smtClean="0"/>
              <a:t>eksternal</a:t>
            </a:r>
            <a:endParaRPr lang="id-ID" dirty="0"/>
          </a:p>
          <a:p>
            <a:pPr fontAlgn="auto">
              <a:spcAft>
                <a:spcPts val="0"/>
              </a:spcAft>
              <a:buFont typeface="Arial" pitchFamily="34" charset="0"/>
              <a:buNone/>
              <a:defRPr/>
            </a:pPr>
            <a:r>
              <a:rPr lang="id-ID" dirty="0" smtClean="0"/>
              <a:t>5. </a:t>
            </a:r>
            <a:r>
              <a:rPr lang="en-US" dirty="0" err="1" smtClean="0"/>
              <a:t>Risalah</a:t>
            </a:r>
            <a:r>
              <a:rPr lang="id-ID" dirty="0" smtClean="0"/>
              <a:t> </a:t>
            </a:r>
            <a:r>
              <a:rPr lang="en-US" dirty="0" err="1" smtClean="0"/>
              <a:t>rapat</a:t>
            </a:r>
            <a:r>
              <a:rPr lang="en-US" dirty="0" smtClean="0"/>
              <a:t> </a:t>
            </a:r>
            <a:r>
              <a:rPr lang="en-US" dirty="0"/>
              <a:t>TCWG </a:t>
            </a:r>
            <a:r>
              <a:rPr lang="en-US" dirty="0" err="1" smtClean="0"/>
              <a:t>dan</a:t>
            </a:r>
            <a:r>
              <a:rPr lang="id-ID" dirty="0" smtClean="0"/>
              <a:t> </a:t>
            </a:r>
            <a:r>
              <a:rPr lang="en-US" dirty="0" err="1" smtClean="0"/>
              <a:t>komite</a:t>
            </a:r>
            <a:r>
              <a:rPr lang="id-ID" dirty="0" smtClean="0"/>
              <a:t> </a:t>
            </a:r>
            <a:r>
              <a:rPr lang="en-US" dirty="0" err="1" smtClean="0"/>
              <a:t>gaji</a:t>
            </a:r>
            <a:endParaRPr lang="id-ID" dirty="0"/>
          </a:p>
          <a:p>
            <a:pPr fontAlgn="auto">
              <a:spcAft>
                <a:spcPts val="0"/>
              </a:spcAft>
              <a:buFont typeface="Arial" pitchFamily="34" charset="0"/>
              <a:buNone/>
              <a:defRPr/>
            </a:pPr>
            <a:r>
              <a:rPr lang="id-ID" dirty="0" smtClean="0"/>
              <a:t>6. </a:t>
            </a:r>
            <a:r>
              <a:rPr lang="en-US" dirty="0" err="1" smtClean="0"/>
              <a:t>Laporan</a:t>
            </a:r>
            <a:r>
              <a:rPr lang="id-ID" dirty="0" smtClean="0"/>
              <a:t> </a:t>
            </a:r>
            <a:r>
              <a:rPr lang="en-US" dirty="0" err="1" smtClean="0"/>
              <a:t>keuangan</a:t>
            </a:r>
            <a:r>
              <a:rPr lang="en-US" dirty="0" smtClean="0"/>
              <a:t> </a:t>
            </a:r>
            <a:r>
              <a:rPr lang="en-US" dirty="0"/>
              <a:t>yang </a:t>
            </a:r>
            <a:r>
              <a:rPr lang="en-US" dirty="0" err="1" smtClean="0"/>
              <a:t>ditandatangani</a:t>
            </a:r>
            <a:endParaRPr lang="id-ID" dirty="0"/>
          </a:p>
          <a:p>
            <a:pPr fontAlgn="auto">
              <a:spcAft>
                <a:spcPts val="0"/>
              </a:spcAft>
              <a:buFont typeface="Arial" pitchFamily="34" charset="0"/>
              <a:buNone/>
              <a:defRPr/>
            </a:pPr>
            <a:r>
              <a:rPr lang="id-ID" dirty="0" smtClean="0"/>
              <a:t>7. </a:t>
            </a:r>
            <a:r>
              <a:rPr lang="en-US" dirty="0" err="1" smtClean="0"/>
              <a:t>Surat</a:t>
            </a:r>
            <a:r>
              <a:rPr lang="id-ID" dirty="0" smtClean="0"/>
              <a:t> </a:t>
            </a:r>
            <a:r>
              <a:rPr lang="en-US" dirty="0" err="1" smtClean="0"/>
              <a:t>representasi</a:t>
            </a:r>
            <a:r>
              <a:rPr lang="id-ID" dirty="0" smtClean="0"/>
              <a:t> </a:t>
            </a:r>
            <a:r>
              <a:rPr lang="en-US" dirty="0" err="1" smtClean="0"/>
              <a:t>manajemen</a:t>
            </a:r>
            <a:endParaRPr lang="id-ID" dirty="0"/>
          </a:p>
          <a:p>
            <a:pPr fontAlgn="auto">
              <a:spcAft>
                <a:spcPts val="0"/>
              </a:spcAft>
              <a:buFont typeface="Arial" pitchFamily="34" charset="0"/>
              <a:buChar char="•"/>
              <a:defRPr/>
            </a:pP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517525"/>
            <a:ext cx="8229600" cy="5483225"/>
          </a:xfrm>
        </p:spPr>
        <p:txBody>
          <a:bodyPr/>
          <a:lstStyle/>
          <a:p>
            <a:r>
              <a:rPr lang="en-US" b="1" smtClean="0"/>
              <a:t>Megevaluasi</a:t>
            </a:r>
            <a:r>
              <a:rPr lang="id-ID" b="1" smtClean="0"/>
              <a:t> </a:t>
            </a:r>
            <a:r>
              <a:rPr lang="en-US" b="1" smtClean="0"/>
              <a:t>representasi</a:t>
            </a:r>
            <a:r>
              <a:rPr lang="id-ID" b="1" smtClean="0"/>
              <a:t> </a:t>
            </a:r>
            <a:r>
              <a:rPr lang="en-US" b="1" smtClean="0"/>
              <a:t>manajemen</a:t>
            </a:r>
            <a:endParaRPr lang="id-ID" smtClean="0"/>
          </a:p>
          <a:p>
            <a:pPr>
              <a:buFont typeface="Arial" charset="0"/>
              <a:buNone/>
            </a:pPr>
            <a:r>
              <a:rPr lang="id-ID" smtClean="0"/>
              <a:t>1.</a:t>
            </a:r>
            <a:r>
              <a:rPr lang="en-US" smtClean="0"/>
              <a:t>hal-hal yang perlu</a:t>
            </a:r>
            <a:r>
              <a:rPr lang="id-ID" smtClean="0"/>
              <a:t> </a:t>
            </a:r>
            <a:r>
              <a:rPr lang="en-US" smtClean="0"/>
              <a:t>diperhatikan :</a:t>
            </a:r>
            <a:endParaRPr lang="id-ID" smtClean="0"/>
          </a:p>
          <a:p>
            <a:r>
              <a:rPr lang="en-US" smtClean="0"/>
              <a:t>Apakah orang / pejabat yang membuat</a:t>
            </a:r>
            <a:r>
              <a:rPr lang="id-ID" smtClean="0"/>
              <a:t> </a:t>
            </a:r>
            <a:r>
              <a:rPr lang="en-US" smtClean="0"/>
              <a:t>representasi</a:t>
            </a:r>
            <a:r>
              <a:rPr lang="id-ID" smtClean="0"/>
              <a:t> </a:t>
            </a:r>
            <a:r>
              <a:rPr lang="en-US" smtClean="0"/>
              <a:t>dapat</a:t>
            </a:r>
            <a:r>
              <a:rPr lang="id-ID" smtClean="0"/>
              <a:t> </a:t>
            </a:r>
            <a:r>
              <a:rPr lang="en-US" smtClean="0"/>
              <a:t>diharapkan</a:t>
            </a:r>
            <a:r>
              <a:rPr lang="id-ID" smtClean="0"/>
              <a:t> </a:t>
            </a:r>
            <a:r>
              <a:rPr lang="en-US" smtClean="0"/>
              <a:t>akan</a:t>
            </a:r>
            <a:r>
              <a:rPr lang="id-ID" smtClean="0"/>
              <a:t> </a:t>
            </a:r>
            <a:r>
              <a:rPr lang="en-US" smtClean="0"/>
              <a:t>objektif</a:t>
            </a:r>
            <a:r>
              <a:rPr lang="id-ID" smtClean="0"/>
              <a:t> </a:t>
            </a:r>
            <a:r>
              <a:rPr lang="en-US" smtClean="0"/>
              <a:t>dan</a:t>
            </a:r>
            <a:r>
              <a:rPr lang="id-ID" smtClean="0"/>
              <a:t> </a:t>
            </a:r>
            <a:r>
              <a:rPr lang="en-US" smtClean="0"/>
              <a:t>mempunyai</a:t>
            </a:r>
            <a:r>
              <a:rPr lang="id-ID" smtClean="0"/>
              <a:t> </a:t>
            </a:r>
            <a:r>
              <a:rPr lang="en-US" smtClean="0"/>
              <a:t>pengetahuan</a:t>
            </a:r>
            <a:r>
              <a:rPr lang="id-ID" smtClean="0"/>
              <a:t> </a:t>
            </a:r>
            <a:r>
              <a:rPr lang="en-US" smtClean="0"/>
              <a:t>mengenai</a:t>
            </a:r>
            <a:r>
              <a:rPr lang="id-ID" smtClean="0"/>
              <a:t> </a:t>
            </a:r>
            <a:r>
              <a:rPr lang="en-US" smtClean="0"/>
              <a:t>masalah</a:t>
            </a:r>
            <a:endParaRPr lang="id-ID" smtClean="0"/>
          </a:p>
          <a:p>
            <a:pPr>
              <a:buFont typeface="Arial" charset="0"/>
              <a:buNone/>
            </a:pPr>
            <a:r>
              <a:rPr lang="id-ID" smtClean="0"/>
              <a:t>2.</a:t>
            </a:r>
            <a:r>
              <a:rPr lang="en-US" smtClean="0"/>
              <a:t>Apakah</a:t>
            </a:r>
            <a:r>
              <a:rPr lang="id-ID" smtClean="0"/>
              <a:t> </a:t>
            </a:r>
            <a:r>
              <a:rPr lang="en-US" smtClean="0"/>
              <a:t>representasi</a:t>
            </a:r>
            <a:r>
              <a:rPr lang="id-ID" smtClean="0"/>
              <a:t> </a:t>
            </a:r>
            <a:r>
              <a:rPr lang="en-US" smtClean="0"/>
              <a:t>itu</a:t>
            </a:r>
            <a:r>
              <a:rPr lang="id-ID" smtClean="0"/>
              <a:t> </a:t>
            </a:r>
            <a:r>
              <a:rPr lang="en-US" smtClean="0"/>
              <a:t>layak</a:t>
            </a:r>
            <a:r>
              <a:rPr lang="id-ID" smtClean="0"/>
              <a:t> </a:t>
            </a:r>
            <a:r>
              <a:rPr lang="en-US" smtClean="0"/>
              <a:t>dan</a:t>
            </a:r>
            <a:r>
              <a:rPr lang="id-ID" smtClean="0"/>
              <a:t> </a:t>
            </a:r>
            <a:r>
              <a:rPr lang="en-US" smtClean="0"/>
              <a:t>konsisten</a:t>
            </a:r>
            <a:r>
              <a:rPr lang="id-ID" smtClean="0"/>
              <a:t> </a:t>
            </a:r>
            <a:r>
              <a:rPr lang="en-US" smtClean="0"/>
              <a:t>dengan :</a:t>
            </a:r>
            <a:endParaRPr lang="id-ID" smtClean="0"/>
          </a:p>
          <a:p>
            <a:r>
              <a:rPr lang="en-US" smtClean="0"/>
              <a:t>Pemahaman auditor mengenai</a:t>
            </a:r>
            <a:r>
              <a:rPr lang="id-ID" smtClean="0"/>
              <a:t> </a:t>
            </a:r>
            <a:r>
              <a:rPr lang="en-US" smtClean="0"/>
              <a:t>entitas</a:t>
            </a:r>
            <a:r>
              <a:rPr lang="id-ID" smtClean="0"/>
              <a:t> </a:t>
            </a:r>
            <a:r>
              <a:rPr lang="en-US" smtClean="0"/>
              <a:t>dan</a:t>
            </a:r>
            <a:r>
              <a:rPr lang="id-ID" smtClean="0"/>
              <a:t> </a:t>
            </a:r>
            <a:r>
              <a:rPr lang="en-US" smtClean="0"/>
              <a:t>lingkungannya</a:t>
            </a:r>
            <a:endParaRPr lang="id-ID" smtClean="0"/>
          </a:p>
          <a:p>
            <a:endParaRPr lang="id-ID" smtClean="0"/>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pPr marL="0" indent="0" algn="ctr">
              <a:buNone/>
            </a:pPr>
            <a:r>
              <a:rPr lang="en-US" b="1" dirty="0" smtClean="0"/>
              <a:t> </a:t>
            </a:r>
            <a:r>
              <a:rPr lang="en-US" b="1" dirty="0" err="1" smtClean="0"/>
              <a:t>Representasi</a:t>
            </a:r>
            <a:r>
              <a:rPr lang="en-US" b="1" dirty="0" smtClean="0"/>
              <a:t> </a:t>
            </a:r>
            <a:r>
              <a:rPr lang="en-US" b="1" dirty="0" err="1"/>
              <a:t>tertulis</a:t>
            </a:r>
            <a:endParaRPr lang="en-US" dirty="0"/>
          </a:p>
          <a:p>
            <a:pPr marL="0" indent="0">
              <a:buNone/>
            </a:pPr>
            <a:r>
              <a:rPr lang="en-US" dirty="0" err="1"/>
              <a:t>Pentingya</a:t>
            </a:r>
            <a:r>
              <a:rPr lang="en-US" dirty="0"/>
              <a:t> </a:t>
            </a:r>
            <a:r>
              <a:rPr lang="en-US" dirty="0" err="1"/>
              <a:t>representasi</a:t>
            </a:r>
            <a:r>
              <a:rPr lang="en-US" dirty="0"/>
              <a:t> audit </a:t>
            </a:r>
            <a:r>
              <a:rPr lang="en-US" dirty="0" err="1"/>
              <a:t>karena</a:t>
            </a:r>
            <a:r>
              <a:rPr lang="en-US" dirty="0"/>
              <a:t> :</a:t>
            </a:r>
          </a:p>
          <a:p>
            <a:pPr lvl="0"/>
            <a:r>
              <a:rPr lang="en-US" dirty="0" err="1"/>
              <a:t>Jika</a:t>
            </a:r>
            <a:r>
              <a:rPr lang="en-US" dirty="0"/>
              <a:t> </a:t>
            </a:r>
            <a:r>
              <a:rPr lang="en-US" dirty="0" err="1"/>
              <a:t>manajemen</a:t>
            </a:r>
            <a:r>
              <a:rPr lang="en-US" dirty="0"/>
              <a:t> </a:t>
            </a:r>
            <a:r>
              <a:rPr lang="en-US" dirty="0" err="1"/>
              <a:t>mengubah</a:t>
            </a:r>
            <a:r>
              <a:rPr lang="en-US" dirty="0"/>
              <a:t> </a:t>
            </a:r>
            <a:r>
              <a:rPr lang="en-US" dirty="0" err="1"/>
              <a:t>representasi</a:t>
            </a:r>
            <a:r>
              <a:rPr lang="en-US" dirty="0"/>
              <a:t> </a:t>
            </a:r>
            <a:r>
              <a:rPr lang="en-US" dirty="0" err="1"/>
              <a:t>tertulisnya</a:t>
            </a:r>
            <a:r>
              <a:rPr lang="en-US" dirty="0"/>
              <a:t> </a:t>
            </a:r>
            <a:r>
              <a:rPr lang="en-US" dirty="0" err="1"/>
              <a:t>atau</a:t>
            </a:r>
            <a:r>
              <a:rPr lang="en-US" dirty="0"/>
              <a:t> </a:t>
            </a:r>
            <a:r>
              <a:rPr lang="en-US" dirty="0" err="1"/>
              <a:t>tidak</a:t>
            </a:r>
            <a:r>
              <a:rPr lang="en-US" dirty="0"/>
              <a:t> </a:t>
            </a:r>
            <a:r>
              <a:rPr lang="en-US" dirty="0" err="1"/>
              <a:t>memberikan</a:t>
            </a:r>
            <a:r>
              <a:rPr lang="en-US" dirty="0"/>
              <a:t> </a:t>
            </a:r>
            <a:r>
              <a:rPr lang="en-US" dirty="0" err="1"/>
              <a:t>representasi</a:t>
            </a:r>
            <a:r>
              <a:rPr lang="en-US" dirty="0"/>
              <a:t> </a:t>
            </a:r>
            <a:r>
              <a:rPr lang="en-US" dirty="0" err="1"/>
              <a:t>tertulis</a:t>
            </a:r>
            <a:r>
              <a:rPr lang="en-US" dirty="0"/>
              <a:t> yang </a:t>
            </a:r>
            <a:r>
              <a:rPr lang="en-US" dirty="0" err="1"/>
              <a:t>diminta</a:t>
            </a:r>
            <a:r>
              <a:rPr lang="en-US" dirty="0"/>
              <a:t>, </a:t>
            </a:r>
            <a:r>
              <a:rPr lang="en-US" dirty="0" err="1"/>
              <a:t>hal</a:t>
            </a:r>
            <a:r>
              <a:rPr lang="en-US" dirty="0"/>
              <a:t> </a:t>
            </a:r>
            <a:r>
              <a:rPr lang="en-US" dirty="0" err="1"/>
              <a:t>ini</a:t>
            </a:r>
            <a:r>
              <a:rPr lang="en-US" dirty="0"/>
              <a:t> </a:t>
            </a:r>
            <a:r>
              <a:rPr lang="en-US" dirty="0" err="1"/>
              <a:t>memicu</a:t>
            </a:r>
            <a:r>
              <a:rPr lang="en-US" dirty="0"/>
              <a:t> </a:t>
            </a:r>
            <a:r>
              <a:rPr lang="en-US" dirty="0" err="1"/>
              <a:t>perhatian</a:t>
            </a:r>
            <a:r>
              <a:rPr lang="en-US" dirty="0"/>
              <a:t> auditor </a:t>
            </a:r>
            <a:r>
              <a:rPr lang="en-US" dirty="0" err="1"/>
              <a:t>tentang</a:t>
            </a:r>
            <a:r>
              <a:rPr lang="en-US" dirty="0"/>
              <a:t> </a:t>
            </a:r>
            <a:r>
              <a:rPr lang="en-US" dirty="0" err="1"/>
              <a:t>kemungkinan</a:t>
            </a:r>
            <a:r>
              <a:rPr lang="en-US" dirty="0"/>
              <a:t> </a:t>
            </a:r>
            <a:r>
              <a:rPr lang="en-US" dirty="0" err="1"/>
              <a:t>adanya</a:t>
            </a:r>
            <a:r>
              <a:rPr lang="en-US" dirty="0"/>
              <a:t> </a:t>
            </a:r>
            <a:r>
              <a:rPr lang="en-US" dirty="0" err="1"/>
              <a:t>satu</a:t>
            </a:r>
            <a:r>
              <a:rPr lang="en-US" dirty="0"/>
              <a:t> </a:t>
            </a:r>
            <a:r>
              <a:rPr lang="en-US" dirty="0" err="1"/>
              <a:t>atau</a:t>
            </a:r>
            <a:r>
              <a:rPr lang="en-US" dirty="0"/>
              <a:t> </a:t>
            </a:r>
            <a:r>
              <a:rPr lang="en-US" dirty="0" err="1"/>
              <a:t>lebih</a:t>
            </a:r>
            <a:r>
              <a:rPr lang="en-US" dirty="0"/>
              <a:t> </a:t>
            </a:r>
            <a:r>
              <a:rPr lang="en-US" dirty="0" err="1"/>
              <a:t>masalah</a:t>
            </a:r>
            <a:endParaRPr lang="en-US" dirty="0"/>
          </a:p>
          <a:p>
            <a:pPr lvl="0"/>
            <a:r>
              <a:rPr lang="en-US" dirty="0" err="1"/>
              <a:t>Permintaan</a:t>
            </a:r>
            <a:r>
              <a:rPr lang="en-US" dirty="0"/>
              <a:t> </a:t>
            </a:r>
            <a:r>
              <a:rPr lang="en-US" dirty="0" err="1"/>
              <a:t>representasi</a:t>
            </a:r>
            <a:r>
              <a:rPr lang="en-US" dirty="0"/>
              <a:t> </a:t>
            </a:r>
            <a:r>
              <a:rPr lang="en-US" dirty="0" err="1"/>
              <a:t>tertulis</a:t>
            </a:r>
            <a:r>
              <a:rPr lang="en-US" dirty="0"/>
              <a:t> </a:t>
            </a:r>
            <a:r>
              <a:rPr lang="en-US" dirty="0" err="1"/>
              <a:t>mungkin</a:t>
            </a:r>
            <a:r>
              <a:rPr lang="en-US" dirty="0"/>
              <a:t> </a:t>
            </a:r>
            <a:r>
              <a:rPr lang="en-US" dirty="0" err="1"/>
              <a:t>akan</a:t>
            </a:r>
            <a:r>
              <a:rPr lang="en-US" dirty="0"/>
              <a:t> </a:t>
            </a:r>
            <a:r>
              <a:rPr lang="en-US" dirty="0" err="1"/>
              <a:t>medorong</a:t>
            </a:r>
            <a:r>
              <a:rPr lang="en-US" dirty="0"/>
              <a:t> </a:t>
            </a:r>
            <a:r>
              <a:rPr lang="en-US" dirty="0" err="1"/>
              <a:t>manajemen</a:t>
            </a:r>
            <a:r>
              <a:rPr lang="en-US" dirty="0"/>
              <a:t> </a:t>
            </a:r>
            <a:r>
              <a:rPr lang="en-US" dirty="0" err="1"/>
              <a:t>mempertimbangkan</a:t>
            </a:r>
            <a:r>
              <a:rPr lang="en-US" dirty="0"/>
              <a:t> </a:t>
            </a:r>
            <a:r>
              <a:rPr lang="en-US" dirty="0" err="1"/>
              <a:t>masalah</a:t>
            </a:r>
            <a:r>
              <a:rPr lang="en-US" dirty="0"/>
              <a:t> </a:t>
            </a:r>
            <a:r>
              <a:rPr lang="en-US" dirty="0" err="1"/>
              <a:t>itu</a:t>
            </a:r>
            <a:r>
              <a:rPr lang="en-US" dirty="0"/>
              <a:t> </a:t>
            </a:r>
            <a:r>
              <a:rPr lang="en-US" dirty="0" err="1"/>
              <a:t>dengan</a:t>
            </a:r>
            <a:r>
              <a:rPr lang="en-US" dirty="0"/>
              <a:t> </a:t>
            </a:r>
            <a:r>
              <a:rPr lang="en-US" dirty="0" err="1"/>
              <a:t>lebih</a:t>
            </a:r>
            <a:r>
              <a:rPr lang="en-US" dirty="0"/>
              <a:t> </a:t>
            </a:r>
            <a:r>
              <a:rPr lang="en-US" dirty="0" err="1"/>
              <a:t>saksama</a:t>
            </a:r>
            <a:r>
              <a:rPr lang="en-US" dirty="0"/>
              <a:t> den </a:t>
            </a:r>
            <a:r>
              <a:rPr lang="en-US" dirty="0" err="1"/>
              <a:t>dengan</a:t>
            </a:r>
            <a:r>
              <a:rPr lang="en-US" dirty="0"/>
              <a:t> </a:t>
            </a:r>
            <a:r>
              <a:rPr lang="en-US" dirty="0" err="1"/>
              <a:t>demikian</a:t>
            </a:r>
            <a:r>
              <a:rPr lang="en-US" dirty="0"/>
              <a:t>, </a:t>
            </a:r>
            <a:r>
              <a:rPr lang="en-US" dirty="0" err="1"/>
              <a:t>menigkatkan</a:t>
            </a:r>
            <a:r>
              <a:rPr lang="en-US" dirty="0"/>
              <a:t> </a:t>
            </a:r>
            <a:r>
              <a:rPr lang="en-US" dirty="0" err="1"/>
              <a:t>mutu</a:t>
            </a:r>
            <a:r>
              <a:rPr lang="en-US" dirty="0"/>
              <a:t> </a:t>
            </a:r>
            <a:r>
              <a:rPr lang="en-US" dirty="0" err="1"/>
              <a:t>dari</a:t>
            </a:r>
            <a:r>
              <a:rPr lang="en-US" dirty="0"/>
              <a:t> </a:t>
            </a:r>
            <a:r>
              <a:rPr lang="en-US" dirty="0" err="1"/>
              <a:t>representasi</a:t>
            </a:r>
            <a:r>
              <a:rPr lang="en-US" dirty="0"/>
              <a:t> </a:t>
            </a:r>
            <a:r>
              <a:rPr lang="en-US" dirty="0" err="1"/>
              <a:t>itu</a:t>
            </a:r>
            <a:r>
              <a:rPr lang="en-US" dirty="0"/>
              <a:t>.</a:t>
            </a:r>
          </a:p>
          <a:p>
            <a:pPr marL="0" indent="0">
              <a:buNone/>
            </a:pPr>
            <a:endParaRPr lang="en-US" dirty="0"/>
          </a:p>
        </p:txBody>
      </p:sp>
    </p:spTree>
    <p:extLst>
      <p:ext uri="{BB962C8B-B14F-4D97-AF65-F5344CB8AC3E}">
        <p14:creationId xmlns:p14="http://schemas.microsoft.com/office/powerpoint/2010/main" val="1095496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lstStyle/>
          <a:p>
            <a:pPr marL="0" indent="0">
              <a:buNone/>
            </a:pPr>
            <a:r>
              <a:rPr lang="en-US" sz="2700" dirty="0"/>
              <a:t>Auditor </a:t>
            </a:r>
            <a:r>
              <a:rPr lang="en-US" sz="2700" dirty="0" err="1"/>
              <a:t>harus</a:t>
            </a:r>
            <a:r>
              <a:rPr lang="en-US" sz="2700" dirty="0"/>
              <a:t> </a:t>
            </a:r>
            <a:r>
              <a:rPr lang="en-US" sz="2700" dirty="0" err="1"/>
              <a:t>meminta</a:t>
            </a:r>
            <a:r>
              <a:rPr lang="en-US" sz="2700" dirty="0"/>
              <a:t> </a:t>
            </a:r>
            <a:r>
              <a:rPr lang="en-US" sz="2700" dirty="0" err="1"/>
              <a:t>kepada</a:t>
            </a:r>
            <a:r>
              <a:rPr lang="en-US" sz="2700" dirty="0"/>
              <a:t> </a:t>
            </a:r>
            <a:r>
              <a:rPr lang="en-US" sz="2700" dirty="0" err="1"/>
              <a:t>manajemen</a:t>
            </a:r>
            <a:r>
              <a:rPr lang="en-US" sz="2700" dirty="0"/>
              <a:t> </a:t>
            </a:r>
            <a:r>
              <a:rPr lang="en-US" sz="2700" dirty="0" err="1"/>
              <a:t>untuk</a:t>
            </a:r>
            <a:r>
              <a:rPr lang="en-US" sz="2700" dirty="0"/>
              <a:t> </a:t>
            </a:r>
            <a:r>
              <a:rPr lang="en-US" sz="2700" dirty="0" err="1"/>
              <a:t>memberikan</a:t>
            </a:r>
            <a:r>
              <a:rPr lang="en-US" sz="2700" dirty="0"/>
              <a:t> </a:t>
            </a:r>
            <a:r>
              <a:rPr lang="en-US" sz="2700" dirty="0" err="1"/>
              <a:t>representasi</a:t>
            </a:r>
            <a:r>
              <a:rPr lang="en-US" sz="2700" dirty="0"/>
              <a:t> </a:t>
            </a:r>
            <a:r>
              <a:rPr lang="en-US" sz="2700" dirty="0" err="1"/>
              <a:t>tertulis</a:t>
            </a:r>
            <a:r>
              <a:rPr lang="en-US" sz="2700" dirty="0"/>
              <a:t> </a:t>
            </a:r>
            <a:r>
              <a:rPr lang="en-US" sz="2700" dirty="0" err="1"/>
              <a:t>bahwa</a:t>
            </a:r>
            <a:r>
              <a:rPr lang="en-US" sz="2700" dirty="0"/>
              <a:t> :</a:t>
            </a:r>
          </a:p>
          <a:p>
            <a:pPr lvl="0"/>
            <a:r>
              <a:rPr lang="en-US" sz="2700" dirty="0" err="1"/>
              <a:t>Manajemen</a:t>
            </a:r>
            <a:r>
              <a:rPr lang="en-US" sz="2700" dirty="0"/>
              <a:t> </a:t>
            </a:r>
            <a:r>
              <a:rPr lang="en-US" sz="2700" dirty="0" err="1"/>
              <a:t>sudah</a:t>
            </a:r>
            <a:r>
              <a:rPr lang="en-US" sz="2700" dirty="0"/>
              <a:t> </a:t>
            </a:r>
            <a:r>
              <a:rPr lang="en-US" sz="2700" dirty="0" err="1"/>
              <a:t>memenuhi</a:t>
            </a:r>
            <a:r>
              <a:rPr lang="en-US" sz="2700" dirty="0"/>
              <a:t> </a:t>
            </a:r>
            <a:r>
              <a:rPr lang="en-US" sz="2700" dirty="0" err="1"/>
              <a:t>tanggung</a:t>
            </a:r>
            <a:r>
              <a:rPr lang="en-US" sz="2700" dirty="0"/>
              <a:t> </a:t>
            </a:r>
            <a:r>
              <a:rPr lang="en-US" sz="2700" dirty="0" err="1"/>
              <a:t>jawabnya</a:t>
            </a:r>
            <a:r>
              <a:rPr lang="en-US" sz="2700" dirty="0"/>
              <a:t> </a:t>
            </a:r>
            <a:r>
              <a:rPr lang="en-US" sz="2700" dirty="0" err="1"/>
              <a:t>atas</a:t>
            </a:r>
            <a:r>
              <a:rPr lang="en-US" sz="2700" dirty="0"/>
              <a:t> </a:t>
            </a:r>
            <a:r>
              <a:rPr lang="en-US" sz="2700" dirty="0" err="1"/>
              <a:t>pembuatan</a:t>
            </a:r>
            <a:r>
              <a:rPr lang="en-US" sz="2700" dirty="0"/>
              <a:t> </a:t>
            </a:r>
            <a:r>
              <a:rPr lang="en-US" sz="2700" dirty="0" err="1"/>
              <a:t>laporan</a:t>
            </a:r>
            <a:r>
              <a:rPr lang="en-US" sz="2700" dirty="0"/>
              <a:t> </a:t>
            </a:r>
            <a:r>
              <a:rPr lang="en-US" sz="2700" dirty="0" err="1"/>
              <a:t>keuangan</a:t>
            </a:r>
            <a:r>
              <a:rPr lang="en-US" sz="2700" dirty="0"/>
              <a:t> </a:t>
            </a:r>
            <a:r>
              <a:rPr lang="en-US" sz="2700" dirty="0" err="1"/>
              <a:t>sesuai</a:t>
            </a:r>
            <a:r>
              <a:rPr lang="en-US" sz="2700" dirty="0"/>
              <a:t> </a:t>
            </a:r>
            <a:r>
              <a:rPr lang="en-US" sz="2700" dirty="0" err="1"/>
              <a:t>kerangka</a:t>
            </a:r>
            <a:r>
              <a:rPr lang="en-US" sz="2700" dirty="0"/>
              <a:t> </a:t>
            </a:r>
            <a:r>
              <a:rPr lang="en-US" sz="2700" dirty="0" err="1"/>
              <a:t>pelaporan</a:t>
            </a:r>
            <a:r>
              <a:rPr lang="en-US" sz="2700" dirty="0"/>
              <a:t> </a:t>
            </a:r>
            <a:r>
              <a:rPr lang="en-US" sz="2700" dirty="0" err="1"/>
              <a:t>keuangan</a:t>
            </a:r>
            <a:r>
              <a:rPr lang="en-US" sz="2700" dirty="0"/>
              <a:t> yang </a:t>
            </a:r>
            <a:r>
              <a:rPr lang="en-US" sz="2700" dirty="0" err="1"/>
              <a:t>berlaku</a:t>
            </a:r>
            <a:endParaRPr lang="en-US" sz="2700" dirty="0"/>
          </a:p>
          <a:p>
            <a:pPr lvl="0"/>
            <a:r>
              <a:rPr lang="en-US" sz="2700" dirty="0" err="1"/>
              <a:t>Manajemen</a:t>
            </a:r>
            <a:r>
              <a:rPr lang="en-US" sz="2700" dirty="0"/>
              <a:t> </a:t>
            </a:r>
            <a:r>
              <a:rPr lang="en-US" sz="2700" dirty="0" err="1"/>
              <a:t>sudah</a:t>
            </a:r>
            <a:r>
              <a:rPr lang="en-US" sz="2700" dirty="0"/>
              <a:t> </a:t>
            </a:r>
            <a:r>
              <a:rPr lang="en-US" sz="2700" dirty="0" err="1"/>
              <a:t>memberikan</a:t>
            </a:r>
            <a:r>
              <a:rPr lang="en-US" sz="2700" dirty="0"/>
              <a:t> </a:t>
            </a:r>
            <a:r>
              <a:rPr lang="en-US" sz="2700" dirty="0" err="1"/>
              <a:t>kepada</a:t>
            </a:r>
            <a:r>
              <a:rPr lang="en-US" sz="2700" dirty="0"/>
              <a:t> auditor </a:t>
            </a:r>
            <a:r>
              <a:rPr lang="en-US" sz="2700" dirty="0" err="1"/>
              <a:t>semua</a:t>
            </a:r>
            <a:r>
              <a:rPr lang="en-US" sz="2700" dirty="0"/>
              <a:t> </a:t>
            </a:r>
            <a:r>
              <a:rPr lang="en-US" sz="2700" dirty="0" err="1"/>
              <a:t>informasi</a:t>
            </a:r>
            <a:r>
              <a:rPr lang="en-US" sz="2700" dirty="0"/>
              <a:t> yang </a:t>
            </a:r>
            <a:r>
              <a:rPr lang="en-US" sz="2700" dirty="0" err="1"/>
              <a:t>relevan</a:t>
            </a:r>
            <a:r>
              <a:rPr lang="en-US" sz="2700" dirty="0"/>
              <a:t> </a:t>
            </a:r>
            <a:r>
              <a:rPr lang="en-US" sz="2700" dirty="0" err="1"/>
              <a:t>dan</a:t>
            </a:r>
            <a:r>
              <a:rPr lang="en-US" sz="2700" dirty="0"/>
              <a:t> </a:t>
            </a:r>
            <a:r>
              <a:rPr lang="en-US" sz="2700" dirty="0" err="1"/>
              <a:t>akses</a:t>
            </a:r>
            <a:r>
              <a:rPr lang="en-US" sz="2700" dirty="0"/>
              <a:t> </a:t>
            </a:r>
            <a:r>
              <a:rPr lang="en-US" sz="2700" dirty="0" err="1"/>
              <a:t>sebagai</a:t>
            </a:r>
            <a:r>
              <a:rPr lang="en-US" sz="2700" dirty="0"/>
              <a:t> </a:t>
            </a:r>
            <a:r>
              <a:rPr lang="en-US" sz="2700" dirty="0" err="1"/>
              <a:t>disepakati</a:t>
            </a:r>
            <a:r>
              <a:rPr lang="en-US" sz="2700" dirty="0"/>
              <a:t> </a:t>
            </a:r>
            <a:r>
              <a:rPr lang="en-US" sz="2700" dirty="0" err="1"/>
              <a:t>dalam</a:t>
            </a:r>
            <a:r>
              <a:rPr lang="en-US" sz="2700" dirty="0"/>
              <a:t> </a:t>
            </a:r>
            <a:r>
              <a:rPr lang="en-US" sz="2700" dirty="0" err="1"/>
              <a:t>persyaratan</a:t>
            </a:r>
            <a:r>
              <a:rPr lang="en-US" sz="2700" dirty="0"/>
              <a:t> </a:t>
            </a:r>
            <a:r>
              <a:rPr lang="en-US" sz="2700" dirty="0" err="1"/>
              <a:t>penugasan</a:t>
            </a:r>
            <a:r>
              <a:rPr lang="en-US" sz="2700" dirty="0"/>
              <a:t> audit</a:t>
            </a:r>
          </a:p>
          <a:p>
            <a:pPr lvl="0"/>
            <a:r>
              <a:rPr lang="en-US" sz="2700" dirty="0" err="1"/>
              <a:t>Semua</a:t>
            </a:r>
            <a:r>
              <a:rPr lang="en-US" sz="2700" dirty="0"/>
              <a:t> </a:t>
            </a:r>
            <a:r>
              <a:rPr lang="en-US" sz="2700" dirty="0" err="1"/>
              <a:t>transaksi</a:t>
            </a:r>
            <a:r>
              <a:rPr lang="en-US" sz="2700" dirty="0"/>
              <a:t> </a:t>
            </a:r>
            <a:r>
              <a:rPr lang="en-US" sz="2700" dirty="0" err="1"/>
              <a:t>sudah</a:t>
            </a:r>
            <a:r>
              <a:rPr lang="en-US" sz="2700" dirty="0"/>
              <a:t> </a:t>
            </a:r>
            <a:r>
              <a:rPr lang="en-US" sz="2700" dirty="0" err="1"/>
              <a:t>dicatat</a:t>
            </a:r>
            <a:r>
              <a:rPr lang="en-US" sz="2700" dirty="0"/>
              <a:t> </a:t>
            </a:r>
            <a:r>
              <a:rPr lang="en-US" sz="2700" dirty="0" err="1"/>
              <a:t>dan</a:t>
            </a:r>
            <a:r>
              <a:rPr lang="en-US" sz="2700" dirty="0"/>
              <a:t> </a:t>
            </a:r>
            <a:r>
              <a:rPr lang="en-US" sz="2700" dirty="0" err="1"/>
              <a:t>dicerminkan</a:t>
            </a:r>
            <a:r>
              <a:rPr lang="en-US" sz="2700" dirty="0"/>
              <a:t> </a:t>
            </a:r>
            <a:r>
              <a:rPr lang="en-US" sz="2700" dirty="0" err="1"/>
              <a:t>dalam</a:t>
            </a:r>
            <a:r>
              <a:rPr lang="en-US" sz="2700" dirty="0"/>
              <a:t> </a:t>
            </a:r>
            <a:r>
              <a:rPr lang="en-US" sz="2700" dirty="0" err="1"/>
              <a:t>laporan</a:t>
            </a:r>
            <a:r>
              <a:rPr lang="en-US" sz="2700" dirty="0"/>
              <a:t> </a:t>
            </a:r>
            <a:r>
              <a:rPr lang="en-US" sz="2700" dirty="0" err="1"/>
              <a:t>keuangan</a:t>
            </a:r>
            <a:endParaRPr lang="en-US" sz="2700" dirty="0"/>
          </a:p>
          <a:p>
            <a:pPr lvl="0"/>
            <a:r>
              <a:rPr lang="en-US" sz="2700" dirty="0" err="1"/>
              <a:t>Representasi</a:t>
            </a:r>
            <a:r>
              <a:rPr lang="en-US" sz="2700" dirty="0"/>
              <a:t> </a:t>
            </a:r>
            <a:r>
              <a:rPr lang="en-US" sz="2700" dirty="0" err="1"/>
              <a:t>manajemen</a:t>
            </a:r>
            <a:r>
              <a:rPr lang="en-US" sz="2700" dirty="0"/>
              <a:t> </a:t>
            </a:r>
            <a:r>
              <a:rPr lang="en-US" sz="2700" dirty="0" err="1"/>
              <a:t>mendukung</a:t>
            </a:r>
            <a:r>
              <a:rPr lang="en-US" sz="2700" dirty="0"/>
              <a:t> </a:t>
            </a:r>
            <a:r>
              <a:rPr lang="en-US" sz="2700" dirty="0" err="1"/>
              <a:t>bukti</a:t>
            </a:r>
            <a:r>
              <a:rPr lang="en-US" sz="2700" dirty="0"/>
              <a:t> audit </a:t>
            </a:r>
            <a:r>
              <a:rPr lang="en-US" sz="2700" dirty="0" err="1"/>
              <a:t>lainnya</a:t>
            </a:r>
            <a:r>
              <a:rPr lang="en-US" sz="2700" dirty="0"/>
              <a:t> yang </a:t>
            </a:r>
            <a:r>
              <a:rPr lang="en-US" sz="2700" dirty="0" err="1"/>
              <a:t>relevan</a:t>
            </a:r>
            <a:r>
              <a:rPr lang="en-US" sz="2700" dirty="0"/>
              <a:t> </a:t>
            </a:r>
            <a:r>
              <a:rPr lang="en-US" sz="2700" dirty="0" err="1"/>
              <a:t>untuk</a:t>
            </a:r>
            <a:r>
              <a:rPr lang="en-US" sz="2700" dirty="0"/>
              <a:t> </a:t>
            </a:r>
            <a:r>
              <a:rPr lang="en-US" sz="2700" dirty="0" err="1"/>
              <a:t>laporan</a:t>
            </a:r>
            <a:r>
              <a:rPr lang="en-US" sz="2700" dirty="0"/>
              <a:t> </a:t>
            </a:r>
            <a:r>
              <a:rPr lang="en-US" sz="2700" dirty="0" err="1"/>
              <a:t>keuangan</a:t>
            </a:r>
            <a:r>
              <a:rPr lang="en-US" sz="2700" dirty="0"/>
              <a:t> </a:t>
            </a:r>
            <a:r>
              <a:rPr lang="en-US" sz="2700" dirty="0" err="1"/>
              <a:t>atau</a:t>
            </a:r>
            <a:r>
              <a:rPr lang="en-US" sz="2700" dirty="0"/>
              <a:t> </a:t>
            </a:r>
            <a:r>
              <a:rPr lang="en-US" sz="2700" dirty="0" err="1"/>
              <a:t>satu</a:t>
            </a:r>
            <a:r>
              <a:rPr lang="en-US" sz="2700" dirty="0"/>
              <a:t>/ </a:t>
            </a:r>
            <a:r>
              <a:rPr lang="en-US" sz="2700" dirty="0" err="1"/>
              <a:t>lebih</a:t>
            </a:r>
            <a:r>
              <a:rPr lang="en-US" sz="2700" dirty="0"/>
              <a:t> </a:t>
            </a:r>
            <a:r>
              <a:rPr lang="en-US" sz="2700" dirty="0" err="1"/>
              <a:t>asersi</a:t>
            </a:r>
            <a:r>
              <a:rPr lang="en-US" sz="2700" dirty="0"/>
              <a:t> </a:t>
            </a:r>
            <a:r>
              <a:rPr lang="en-US" sz="2700" dirty="0" err="1"/>
              <a:t>tertentu</a:t>
            </a:r>
            <a:r>
              <a:rPr lang="en-US" sz="2700" dirty="0"/>
              <a:t> </a:t>
            </a:r>
            <a:r>
              <a:rPr lang="en-US" sz="2700" dirty="0" err="1"/>
              <a:t>dalam</a:t>
            </a:r>
            <a:r>
              <a:rPr lang="en-US" sz="2700" dirty="0"/>
              <a:t> </a:t>
            </a:r>
            <a:r>
              <a:rPr lang="en-US" sz="2700" dirty="0" err="1"/>
              <a:t>laporan</a:t>
            </a:r>
            <a:r>
              <a:rPr lang="en-US" sz="2700" dirty="0"/>
              <a:t> </a:t>
            </a:r>
            <a:r>
              <a:rPr lang="en-US" sz="2700" dirty="0" err="1"/>
              <a:t>keuangan</a:t>
            </a:r>
            <a:endParaRPr lang="en-US" sz="2700" dirty="0"/>
          </a:p>
          <a:p>
            <a:pPr marL="0" indent="0">
              <a:buNone/>
            </a:pPr>
            <a:endParaRPr lang="en-US" sz="2700" dirty="0"/>
          </a:p>
        </p:txBody>
      </p:sp>
    </p:spTree>
    <p:extLst>
      <p:ext uri="{BB962C8B-B14F-4D97-AF65-F5344CB8AC3E}">
        <p14:creationId xmlns:p14="http://schemas.microsoft.com/office/powerpoint/2010/main" val="39678687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lstStyle/>
          <a:p>
            <a:pPr marL="0" indent="0">
              <a:buNone/>
            </a:pPr>
            <a:r>
              <a:rPr lang="en-US" sz="2400" dirty="0" err="1"/>
              <a:t>Representasi</a:t>
            </a:r>
            <a:r>
              <a:rPr lang="en-US" sz="2400" dirty="0"/>
              <a:t> </a:t>
            </a:r>
            <a:r>
              <a:rPr lang="en-US" sz="2400" dirty="0" err="1"/>
              <a:t>tertulis</a:t>
            </a:r>
            <a:r>
              <a:rPr lang="en-US" sz="2400" dirty="0"/>
              <a:t> </a:t>
            </a:r>
            <a:r>
              <a:rPr lang="en-US" sz="2400" dirty="0" err="1"/>
              <a:t>juga</a:t>
            </a:r>
            <a:r>
              <a:rPr lang="en-US" sz="2400" dirty="0"/>
              <a:t> </a:t>
            </a:r>
            <a:r>
              <a:rPr lang="en-US" sz="2400" dirty="0" err="1"/>
              <a:t>bisa</a:t>
            </a:r>
            <a:r>
              <a:rPr lang="en-US" sz="2400" dirty="0"/>
              <a:t> </a:t>
            </a:r>
            <a:r>
              <a:rPr lang="en-US" sz="2400" dirty="0" err="1"/>
              <a:t>menyangkut</a:t>
            </a:r>
            <a:r>
              <a:rPr lang="en-US" sz="2400" dirty="0"/>
              <a:t> </a:t>
            </a:r>
            <a:r>
              <a:rPr lang="en-US" sz="2400" dirty="0" err="1"/>
              <a:t>hal</a:t>
            </a:r>
            <a:r>
              <a:rPr lang="en-US" sz="2400" dirty="0"/>
              <a:t>- </a:t>
            </a:r>
            <a:r>
              <a:rPr lang="en-US" sz="2400" dirty="0" err="1"/>
              <a:t>hal</a:t>
            </a:r>
            <a:r>
              <a:rPr lang="en-US" sz="2400" dirty="0"/>
              <a:t> </a:t>
            </a:r>
            <a:r>
              <a:rPr lang="en-US" sz="2400" dirty="0" err="1"/>
              <a:t>khusus</a:t>
            </a:r>
            <a:r>
              <a:rPr lang="en-US" sz="2400" dirty="0"/>
              <a:t> </a:t>
            </a:r>
            <a:r>
              <a:rPr lang="en-US" sz="2400" dirty="0" err="1"/>
              <a:t>seperti</a:t>
            </a:r>
            <a:r>
              <a:rPr lang="en-US" sz="2400" dirty="0"/>
              <a:t> :</a:t>
            </a:r>
          </a:p>
          <a:p>
            <a:pPr lvl="0"/>
            <a:r>
              <a:rPr lang="en-US" sz="2400" dirty="0" err="1"/>
              <a:t>Pemilihan</a:t>
            </a:r>
            <a:r>
              <a:rPr lang="en-US" sz="2400" dirty="0"/>
              <a:t> </a:t>
            </a:r>
            <a:r>
              <a:rPr lang="en-US" sz="2400" dirty="0" err="1"/>
              <a:t>dan</a:t>
            </a:r>
            <a:r>
              <a:rPr lang="en-US" sz="2400" dirty="0"/>
              <a:t> </a:t>
            </a:r>
            <a:r>
              <a:rPr lang="en-US" sz="2400" dirty="0" err="1"/>
              <a:t>penerapan</a:t>
            </a:r>
            <a:r>
              <a:rPr lang="en-US" sz="2400" dirty="0"/>
              <a:t> </a:t>
            </a:r>
            <a:r>
              <a:rPr lang="en-US" sz="2400" dirty="0" err="1"/>
              <a:t>kebijakan</a:t>
            </a:r>
            <a:r>
              <a:rPr lang="en-US" sz="2400" dirty="0"/>
              <a:t> </a:t>
            </a:r>
            <a:r>
              <a:rPr lang="en-US" sz="2400" dirty="0" err="1"/>
              <a:t>akuntansi</a:t>
            </a:r>
            <a:r>
              <a:rPr lang="en-US" sz="2400" dirty="0"/>
              <a:t> </a:t>
            </a:r>
            <a:r>
              <a:rPr lang="en-US" sz="2400" dirty="0" err="1"/>
              <a:t>sudah</a:t>
            </a:r>
            <a:r>
              <a:rPr lang="en-US" sz="2400" dirty="0"/>
              <a:t> </a:t>
            </a:r>
            <a:r>
              <a:rPr lang="en-US" sz="2400" dirty="0" err="1"/>
              <a:t>tepat</a:t>
            </a:r>
            <a:r>
              <a:rPr lang="en-US" sz="2400" dirty="0"/>
              <a:t> </a:t>
            </a:r>
            <a:r>
              <a:rPr lang="en-US" sz="2400" dirty="0" err="1"/>
              <a:t>dan</a:t>
            </a:r>
            <a:r>
              <a:rPr lang="en-US" sz="2400" dirty="0"/>
              <a:t> </a:t>
            </a:r>
            <a:r>
              <a:rPr lang="en-US" sz="2400" dirty="0" err="1"/>
              <a:t>sesuai</a:t>
            </a:r>
            <a:r>
              <a:rPr lang="en-US" sz="2400" dirty="0"/>
              <a:t> </a:t>
            </a:r>
            <a:r>
              <a:rPr lang="en-US" sz="2400" dirty="0" err="1"/>
              <a:t>dengan</a:t>
            </a:r>
            <a:r>
              <a:rPr lang="en-US" sz="2400" dirty="0"/>
              <a:t> </a:t>
            </a:r>
            <a:r>
              <a:rPr lang="en-US" sz="2400" dirty="0" err="1"/>
              <a:t>kerangak</a:t>
            </a:r>
            <a:r>
              <a:rPr lang="en-US" sz="2400" dirty="0"/>
              <a:t> </a:t>
            </a:r>
            <a:r>
              <a:rPr lang="en-US" sz="2400" dirty="0" err="1"/>
              <a:t>pelaporan</a:t>
            </a:r>
            <a:r>
              <a:rPr lang="en-US" sz="2400" dirty="0"/>
              <a:t> </a:t>
            </a:r>
            <a:r>
              <a:rPr lang="en-US" sz="2400" dirty="0" err="1"/>
              <a:t>keuangan</a:t>
            </a:r>
            <a:r>
              <a:rPr lang="en-US" sz="2400" dirty="0"/>
              <a:t> yang </a:t>
            </a:r>
            <a:r>
              <a:rPr lang="en-US" sz="2400" dirty="0" err="1"/>
              <a:t>berlaku</a:t>
            </a:r>
            <a:endParaRPr lang="en-US" sz="2400" dirty="0"/>
          </a:p>
          <a:p>
            <a:pPr lvl="0"/>
            <a:r>
              <a:rPr lang="en-US" sz="2400" dirty="0"/>
              <a:t>Hal- </a:t>
            </a:r>
            <a:r>
              <a:rPr lang="en-US" sz="2400" dirty="0" err="1"/>
              <a:t>hal</a:t>
            </a:r>
            <a:r>
              <a:rPr lang="en-US" sz="2400" dirty="0"/>
              <a:t> </a:t>
            </a:r>
            <a:r>
              <a:rPr lang="en-US" sz="2400" dirty="0" err="1"/>
              <a:t>berikut</a:t>
            </a:r>
            <a:r>
              <a:rPr lang="en-US" sz="2400" dirty="0"/>
              <a:t>, </a:t>
            </a:r>
            <a:r>
              <a:rPr lang="en-US" sz="2400" dirty="0" err="1"/>
              <a:t>dimana</a:t>
            </a:r>
            <a:r>
              <a:rPr lang="en-US" sz="2400" dirty="0"/>
              <a:t> </a:t>
            </a:r>
            <a:r>
              <a:rPr lang="en-US" sz="2400" dirty="0" err="1"/>
              <a:t>ada</a:t>
            </a:r>
            <a:r>
              <a:rPr lang="en-US" sz="2400" dirty="0"/>
              <a:t> </a:t>
            </a:r>
            <a:r>
              <a:rPr lang="en-US" sz="2400" dirty="0" err="1"/>
              <a:t>relevansinya</a:t>
            </a:r>
            <a:r>
              <a:rPr lang="en-US" sz="2400" dirty="0"/>
              <a:t> </a:t>
            </a:r>
            <a:r>
              <a:rPr lang="en-US" sz="2400" dirty="0" err="1"/>
              <a:t>dalam</a:t>
            </a:r>
            <a:r>
              <a:rPr lang="en-US" sz="2400" dirty="0"/>
              <a:t> </a:t>
            </a:r>
            <a:r>
              <a:rPr lang="en-US" sz="2400" dirty="0" err="1"/>
              <a:t>kerangka</a:t>
            </a:r>
            <a:r>
              <a:rPr lang="en-US" sz="2400" dirty="0"/>
              <a:t> </a:t>
            </a:r>
            <a:r>
              <a:rPr lang="en-US" sz="2400" dirty="0" err="1"/>
              <a:t>pelaporan</a:t>
            </a:r>
            <a:r>
              <a:rPr lang="en-US" sz="2400" dirty="0"/>
              <a:t> </a:t>
            </a:r>
            <a:r>
              <a:rPr lang="en-US" sz="2400" dirty="0" err="1"/>
              <a:t>keuangan</a:t>
            </a:r>
            <a:r>
              <a:rPr lang="en-US" sz="2400" dirty="0"/>
              <a:t> yang </a:t>
            </a:r>
            <a:r>
              <a:rPr lang="en-US" sz="2400" dirty="0" err="1"/>
              <a:t>berlaku</a:t>
            </a:r>
            <a:r>
              <a:rPr lang="en-US" sz="2400" dirty="0"/>
              <a:t>, </a:t>
            </a:r>
            <a:r>
              <a:rPr lang="en-US" sz="2400" dirty="0" err="1"/>
              <a:t>telah</a:t>
            </a:r>
            <a:r>
              <a:rPr lang="en-US" sz="2400" dirty="0"/>
              <a:t> </a:t>
            </a:r>
            <a:r>
              <a:rPr lang="en-US" sz="2400" dirty="0" err="1"/>
              <a:t>diakui</a:t>
            </a:r>
            <a:r>
              <a:rPr lang="en-US" sz="2400" dirty="0"/>
              <a:t>, </a:t>
            </a:r>
            <a:r>
              <a:rPr lang="en-US" sz="2400" dirty="0" err="1"/>
              <a:t>diukur</a:t>
            </a:r>
            <a:r>
              <a:rPr lang="en-US" sz="2400" dirty="0"/>
              <a:t>, </a:t>
            </a:r>
            <a:r>
              <a:rPr lang="en-US" sz="2400" dirty="0" err="1"/>
              <a:t>disajikan</a:t>
            </a:r>
            <a:r>
              <a:rPr lang="en-US" sz="2400" dirty="0"/>
              <a:t>, </a:t>
            </a:r>
            <a:r>
              <a:rPr lang="en-US" sz="2400" dirty="0" err="1"/>
              <a:t>atau</a:t>
            </a:r>
            <a:r>
              <a:rPr lang="en-US" sz="2400" dirty="0"/>
              <a:t> </a:t>
            </a:r>
            <a:r>
              <a:rPr lang="en-US" sz="2400" dirty="0" err="1"/>
              <a:t>diungkapkan</a:t>
            </a:r>
            <a:r>
              <a:rPr lang="en-US" sz="2400" dirty="0"/>
              <a:t> </a:t>
            </a:r>
            <a:r>
              <a:rPr lang="en-US" sz="2400" dirty="0" err="1"/>
              <a:t>sesuai</a:t>
            </a:r>
            <a:r>
              <a:rPr lang="en-US" sz="2400" dirty="0"/>
              <a:t> </a:t>
            </a:r>
            <a:r>
              <a:rPr lang="en-US" sz="2400" dirty="0" err="1"/>
              <a:t>kerangka</a:t>
            </a:r>
            <a:r>
              <a:rPr lang="en-US" sz="2400" dirty="0"/>
              <a:t> </a:t>
            </a:r>
            <a:r>
              <a:rPr lang="en-US" sz="2400" dirty="0" err="1"/>
              <a:t>pelaporan</a:t>
            </a:r>
            <a:r>
              <a:rPr lang="en-US" sz="2400" dirty="0"/>
              <a:t> </a:t>
            </a:r>
            <a:r>
              <a:rPr lang="en-US" sz="2400" dirty="0" err="1"/>
              <a:t>keuangan</a:t>
            </a:r>
            <a:r>
              <a:rPr lang="en-US" sz="2400" dirty="0"/>
              <a:t> </a:t>
            </a:r>
            <a:r>
              <a:rPr lang="en-US" sz="2400" dirty="0" err="1"/>
              <a:t>tersebut</a:t>
            </a:r>
            <a:endParaRPr lang="en-US" sz="2400" dirty="0"/>
          </a:p>
          <a:p>
            <a:pPr marL="0" lvl="0" indent="0">
              <a:buNone/>
            </a:pPr>
            <a:r>
              <a:rPr lang="en-US" sz="2400" dirty="0" smtClean="0"/>
              <a:t>* </a:t>
            </a:r>
            <a:r>
              <a:rPr lang="en-US" sz="2400" dirty="0" err="1" smtClean="0"/>
              <a:t>Rencana</a:t>
            </a:r>
            <a:r>
              <a:rPr lang="en-US" sz="2400" dirty="0" smtClean="0"/>
              <a:t> </a:t>
            </a:r>
            <a:r>
              <a:rPr lang="en-US" sz="2400" dirty="0" err="1"/>
              <a:t>atau</a:t>
            </a:r>
            <a:r>
              <a:rPr lang="en-US" sz="2400" dirty="0"/>
              <a:t> </a:t>
            </a:r>
            <a:r>
              <a:rPr lang="en-US" sz="2400" dirty="0" err="1"/>
              <a:t>niat</a:t>
            </a:r>
            <a:r>
              <a:rPr lang="en-US" sz="2400" dirty="0"/>
              <a:t>/ </a:t>
            </a:r>
            <a:r>
              <a:rPr lang="en-US" sz="2400" dirty="0" err="1"/>
              <a:t>intensi</a:t>
            </a:r>
            <a:r>
              <a:rPr lang="en-US" sz="2400" dirty="0"/>
              <a:t> yang </a:t>
            </a:r>
            <a:r>
              <a:rPr lang="en-US" sz="2400" dirty="0" err="1"/>
              <a:t>bisa</a:t>
            </a:r>
            <a:r>
              <a:rPr lang="en-US" sz="2400" dirty="0"/>
              <a:t> </a:t>
            </a:r>
            <a:r>
              <a:rPr lang="en-US" sz="2400" dirty="0" err="1"/>
              <a:t>berdampak</a:t>
            </a:r>
            <a:r>
              <a:rPr lang="en-US" sz="2400" dirty="0"/>
              <a:t> </a:t>
            </a:r>
            <a:r>
              <a:rPr lang="en-US" sz="2400" dirty="0" err="1"/>
              <a:t>terhadap</a:t>
            </a:r>
            <a:r>
              <a:rPr lang="en-US" sz="2400" dirty="0"/>
              <a:t> </a:t>
            </a:r>
            <a:r>
              <a:rPr lang="en-US" sz="2400" dirty="0" err="1"/>
              <a:t>nilai</a:t>
            </a:r>
            <a:r>
              <a:rPr lang="en-US" sz="2400" dirty="0"/>
              <a:t> (carrying value) </a:t>
            </a:r>
            <a:r>
              <a:rPr lang="en-US" sz="2400" dirty="0" err="1"/>
              <a:t>atau</a:t>
            </a:r>
            <a:r>
              <a:rPr lang="en-US" sz="2400" dirty="0"/>
              <a:t> </a:t>
            </a:r>
            <a:r>
              <a:rPr lang="en-US" sz="2400" dirty="0" err="1"/>
              <a:t>klasifikasi</a:t>
            </a:r>
            <a:r>
              <a:rPr lang="en-US" sz="2400" dirty="0"/>
              <a:t> asset </a:t>
            </a:r>
            <a:r>
              <a:rPr lang="en-US" sz="2400" dirty="0" err="1"/>
              <a:t>dan</a:t>
            </a:r>
            <a:r>
              <a:rPr lang="en-US" sz="2400" dirty="0"/>
              <a:t> </a:t>
            </a:r>
            <a:r>
              <a:rPr lang="en-US" sz="2400" dirty="0" err="1"/>
              <a:t>kewajiban</a:t>
            </a:r>
            <a:r>
              <a:rPr lang="en-US" sz="2400" dirty="0"/>
              <a:t>/ </a:t>
            </a:r>
            <a:r>
              <a:rPr lang="en-US" sz="2400" dirty="0" err="1"/>
              <a:t>utang</a:t>
            </a:r>
            <a:endParaRPr lang="en-US" sz="2400" dirty="0"/>
          </a:p>
          <a:p>
            <a:pPr marL="0" lvl="0" indent="0">
              <a:buNone/>
            </a:pPr>
            <a:r>
              <a:rPr lang="en-US" sz="2400" dirty="0" smtClean="0"/>
              <a:t>* </a:t>
            </a:r>
            <a:r>
              <a:rPr lang="en-US" sz="2400" dirty="0" err="1" smtClean="0"/>
              <a:t>Kewajiban</a:t>
            </a:r>
            <a:r>
              <a:rPr lang="en-US" sz="2400" dirty="0"/>
              <a:t>, yang </a:t>
            </a:r>
            <a:r>
              <a:rPr lang="en-US" sz="2400" dirty="0" err="1"/>
              <a:t>sebenarnya</a:t>
            </a:r>
            <a:r>
              <a:rPr lang="en-US" sz="2400" dirty="0"/>
              <a:t> (actual) </a:t>
            </a:r>
            <a:r>
              <a:rPr lang="en-US" sz="2400" dirty="0" err="1"/>
              <a:t>maupun</a:t>
            </a:r>
            <a:r>
              <a:rPr lang="en-US" sz="2400" dirty="0"/>
              <a:t> yang </a:t>
            </a:r>
            <a:r>
              <a:rPr lang="en-US" sz="2400" dirty="0" err="1"/>
              <a:t>kontinjen</a:t>
            </a:r>
            <a:r>
              <a:rPr lang="en-US" sz="2400" dirty="0"/>
              <a:t> </a:t>
            </a:r>
          </a:p>
          <a:p>
            <a:pPr marL="0" lvl="0" indent="0">
              <a:buNone/>
            </a:pPr>
            <a:r>
              <a:rPr lang="en-US" sz="2400" dirty="0" smtClean="0"/>
              <a:t>* </a:t>
            </a:r>
            <a:r>
              <a:rPr lang="en-US" sz="2400" dirty="0" err="1" smtClean="0"/>
              <a:t>Hak</a:t>
            </a:r>
            <a:r>
              <a:rPr lang="en-US" sz="2400" dirty="0" smtClean="0"/>
              <a:t> </a:t>
            </a:r>
            <a:r>
              <a:rPr lang="en-US" sz="2400" dirty="0" err="1"/>
              <a:t>atas</a:t>
            </a:r>
            <a:r>
              <a:rPr lang="en-US" sz="2400" dirty="0"/>
              <a:t> </a:t>
            </a:r>
            <a:r>
              <a:rPr lang="en-US" sz="2400" dirty="0" err="1"/>
              <a:t>pengendalian</a:t>
            </a:r>
            <a:r>
              <a:rPr lang="en-US" sz="2400" dirty="0"/>
              <a:t> </a:t>
            </a:r>
            <a:r>
              <a:rPr lang="en-US" sz="2400" dirty="0" err="1"/>
              <a:t>terhadap</a:t>
            </a:r>
            <a:r>
              <a:rPr lang="en-US" sz="2400" dirty="0"/>
              <a:t> </a:t>
            </a:r>
            <a:r>
              <a:rPr lang="en-US" sz="2400" dirty="0" err="1"/>
              <a:t>aset</a:t>
            </a:r>
            <a:r>
              <a:rPr lang="en-US" sz="2400" dirty="0"/>
              <a:t> </a:t>
            </a:r>
            <a:r>
              <a:rPr lang="en-US" sz="2400" dirty="0" err="1"/>
              <a:t>tersebut</a:t>
            </a:r>
            <a:endParaRPr lang="en-US" sz="2400" dirty="0"/>
          </a:p>
          <a:p>
            <a:pPr marL="0" lvl="0" indent="0">
              <a:buNone/>
            </a:pPr>
            <a:r>
              <a:rPr lang="en-US" sz="2400" dirty="0" smtClean="0"/>
              <a:t>* </a:t>
            </a:r>
            <a:r>
              <a:rPr lang="en-US" sz="2400" dirty="0" err="1" smtClean="0"/>
              <a:t>Beban</a:t>
            </a:r>
            <a:r>
              <a:rPr lang="en-US" sz="2400" dirty="0" smtClean="0"/>
              <a:t> </a:t>
            </a:r>
            <a:r>
              <a:rPr lang="en-US" sz="2400" dirty="0" err="1"/>
              <a:t>hukum</a:t>
            </a:r>
            <a:r>
              <a:rPr lang="en-US" sz="2400" dirty="0"/>
              <a:t> </a:t>
            </a:r>
            <a:r>
              <a:rPr lang="en-US" sz="2400" dirty="0" err="1"/>
              <a:t>atas</a:t>
            </a:r>
            <a:r>
              <a:rPr lang="en-US" sz="2400" dirty="0"/>
              <a:t> </a:t>
            </a:r>
            <a:r>
              <a:rPr lang="en-US" sz="2400" dirty="0" err="1"/>
              <a:t>aset</a:t>
            </a:r>
            <a:r>
              <a:rPr lang="en-US" sz="2400" dirty="0"/>
              <a:t> </a:t>
            </a:r>
            <a:r>
              <a:rPr lang="en-US" sz="2400" dirty="0" err="1"/>
              <a:t>dan</a:t>
            </a:r>
            <a:r>
              <a:rPr lang="en-US" sz="2400" dirty="0"/>
              <a:t> </a:t>
            </a:r>
            <a:r>
              <a:rPr lang="en-US" sz="2400" dirty="0" err="1"/>
              <a:t>aset</a:t>
            </a:r>
            <a:r>
              <a:rPr lang="en-US" sz="2400" dirty="0"/>
              <a:t> yang </a:t>
            </a:r>
            <a:r>
              <a:rPr lang="en-US" sz="2400" dirty="0" err="1"/>
              <a:t>dijadikan</a:t>
            </a:r>
            <a:r>
              <a:rPr lang="en-US" sz="2400" dirty="0"/>
              <a:t> </a:t>
            </a:r>
            <a:r>
              <a:rPr lang="en-US" sz="2400" dirty="0" err="1"/>
              <a:t>agunan</a:t>
            </a:r>
            <a:endParaRPr lang="en-US" sz="2400" dirty="0"/>
          </a:p>
          <a:p>
            <a:pPr marL="0" lvl="0" indent="0">
              <a:buNone/>
            </a:pPr>
            <a:r>
              <a:rPr lang="en-US" sz="2400" dirty="0" smtClean="0"/>
              <a:t>* </a:t>
            </a:r>
            <a:r>
              <a:rPr lang="en-US" sz="2400" dirty="0" err="1" smtClean="0"/>
              <a:t>Aspek</a:t>
            </a:r>
            <a:r>
              <a:rPr lang="en-US" sz="2400" dirty="0" smtClean="0"/>
              <a:t>- </a:t>
            </a:r>
            <a:r>
              <a:rPr lang="en-US" sz="2400" dirty="0" err="1"/>
              <a:t>aspek</a:t>
            </a:r>
            <a:r>
              <a:rPr lang="en-US" sz="2400" dirty="0"/>
              <a:t> </a:t>
            </a:r>
            <a:r>
              <a:rPr lang="en-US" sz="2400" dirty="0" err="1"/>
              <a:t>hukum</a:t>
            </a:r>
            <a:r>
              <a:rPr lang="en-US" sz="2400" dirty="0"/>
              <a:t>, </a:t>
            </a:r>
            <a:r>
              <a:rPr lang="en-US" sz="2400" dirty="0" err="1"/>
              <a:t>ketentuan</a:t>
            </a:r>
            <a:r>
              <a:rPr lang="en-US" sz="2400" dirty="0"/>
              <a:t> </a:t>
            </a:r>
            <a:r>
              <a:rPr lang="en-US" sz="2400" dirty="0" err="1"/>
              <a:t>perundangan</a:t>
            </a:r>
            <a:r>
              <a:rPr lang="en-US" sz="2400" dirty="0"/>
              <a:t> lain </a:t>
            </a:r>
            <a:r>
              <a:rPr lang="en-US" sz="2400" dirty="0" err="1"/>
              <a:t>dan</a:t>
            </a:r>
            <a:r>
              <a:rPr lang="en-US" sz="2400" dirty="0"/>
              <a:t> </a:t>
            </a:r>
            <a:r>
              <a:rPr lang="en-US" sz="2400" dirty="0" err="1"/>
              <a:t>perikatan</a:t>
            </a:r>
            <a:r>
              <a:rPr lang="en-US" sz="2400" dirty="0"/>
              <a:t> yang </a:t>
            </a:r>
            <a:r>
              <a:rPr lang="en-US" sz="2400" dirty="0" err="1"/>
              <a:t>dapat</a:t>
            </a:r>
            <a:r>
              <a:rPr lang="en-US" sz="2400" dirty="0"/>
              <a:t> </a:t>
            </a:r>
            <a:r>
              <a:rPr lang="en-US" sz="2400" dirty="0" err="1"/>
              <a:t>berdampak</a:t>
            </a:r>
            <a:r>
              <a:rPr lang="en-US" sz="2400" dirty="0"/>
              <a:t> </a:t>
            </a:r>
            <a:r>
              <a:rPr lang="en-US" sz="2400" dirty="0" err="1"/>
              <a:t>atas</a:t>
            </a:r>
            <a:r>
              <a:rPr lang="en-US" sz="2400" dirty="0"/>
              <a:t> </a:t>
            </a:r>
            <a:r>
              <a:rPr lang="en-US" sz="2400" dirty="0" err="1"/>
              <a:t>laporan</a:t>
            </a:r>
            <a:r>
              <a:rPr lang="en-US" sz="2400" dirty="0"/>
              <a:t> </a:t>
            </a:r>
            <a:r>
              <a:rPr lang="en-US" sz="2400" dirty="0" err="1"/>
              <a:t>keuangan</a:t>
            </a:r>
            <a:r>
              <a:rPr lang="en-US" sz="2400" dirty="0"/>
              <a:t> </a:t>
            </a:r>
            <a:r>
              <a:rPr lang="en-US" sz="2400" dirty="0" err="1"/>
              <a:t>termasuk</a:t>
            </a:r>
            <a:r>
              <a:rPr lang="en-US" sz="2400" dirty="0"/>
              <a:t> </a:t>
            </a:r>
            <a:r>
              <a:rPr lang="en-US" sz="2400" dirty="0" err="1"/>
              <a:t>masalah</a:t>
            </a:r>
            <a:r>
              <a:rPr lang="en-US" sz="2400" dirty="0"/>
              <a:t> </a:t>
            </a:r>
            <a:r>
              <a:rPr lang="en-US" sz="2400" dirty="0" err="1"/>
              <a:t>ketidakpatuhan</a:t>
            </a:r>
            <a:endParaRPr lang="en-US" sz="2400" dirty="0"/>
          </a:p>
          <a:p>
            <a:pPr marL="0" indent="0">
              <a:buNone/>
            </a:pPr>
            <a:endParaRPr lang="en-US" sz="2400" dirty="0"/>
          </a:p>
        </p:txBody>
      </p:sp>
    </p:spTree>
    <p:extLst>
      <p:ext uri="{BB962C8B-B14F-4D97-AF65-F5344CB8AC3E}">
        <p14:creationId xmlns:p14="http://schemas.microsoft.com/office/powerpoint/2010/main" val="35460606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lstStyle/>
          <a:p>
            <a:pPr marL="0" indent="0">
              <a:buNone/>
            </a:pPr>
            <a:r>
              <a:rPr lang="en-US" dirty="0" err="1"/>
              <a:t>Pertimbangan</a:t>
            </a:r>
            <a:r>
              <a:rPr lang="en-US" dirty="0"/>
              <a:t>- </a:t>
            </a:r>
            <a:r>
              <a:rPr lang="en-US" dirty="0" err="1"/>
              <a:t>pertimbangan</a:t>
            </a:r>
            <a:r>
              <a:rPr lang="en-US" dirty="0"/>
              <a:t> lain </a:t>
            </a:r>
            <a:endParaRPr lang="en-US" sz="2800" dirty="0"/>
          </a:p>
          <a:p>
            <a:pPr lvl="1"/>
            <a:r>
              <a:rPr lang="en-US" dirty="0" err="1"/>
              <a:t>Penggunaan</a:t>
            </a:r>
            <a:r>
              <a:rPr lang="en-US" dirty="0"/>
              <a:t> </a:t>
            </a:r>
            <a:r>
              <a:rPr lang="en-US" dirty="0" err="1"/>
              <a:t>qualifiying</a:t>
            </a:r>
            <a:r>
              <a:rPr lang="en-US" dirty="0"/>
              <a:t> language. </a:t>
            </a:r>
            <a:endParaRPr lang="en-US" sz="2400" dirty="0"/>
          </a:p>
          <a:p>
            <a:pPr marL="0" indent="0">
              <a:buNone/>
            </a:pPr>
            <a:r>
              <a:rPr lang="en-US" dirty="0" smtClean="0"/>
              <a:t>	Kata- </a:t>
            </a:r>
            <a:r>
              <a:rPr lang="en-US" dirty="0"/>
              <a:t>kata </a:t>
            </a:r>
            <a:r>
              <a:rPr lang="en-US" dirty="0" err="1"/>
              <a:t>ini</a:t>
            </a:r>
            <a:r>
              <a:rPr lang="en-US" dirty="0"/>
              <a:t> </a:t>
            </a:r>
            <a:r>
              <a:rPr lang="en-US" dirty="0" err="1"/>
              <a:t>bisa</a:t>
            </a:r>
            <a:r>
              <a:rPr lang="en-US" dirty="0"/>
              <a:t> </a:t>
            </a:r>
            <a:r>
              <a:rPr lang="en-US" dirty="0" err="1"/>
              <a:t>diterima</a:t>
            </a:r>
            <a:r>
              <a:rPr lang="en-US" dirty="0"/>
              <a:t> </a:t>
            </a:r>
            <a:r>
              <a:rPr lang="en-US" dirty="0" err="1"/>
              <a:t>jika</a:t>
            </a:r>
            <a:r>
              <a:rPr lang="en-US" dirty="0"/>
              <a:t> auditor </a:t>
            </a:r>
            <a:r>
              <a:rPr lang="en-US" dirty="0" err="1"/>
              <a:t>puas</a:t>
            </a:r>
            <a:r>
              <a:rPr lang="en-US" dirty="0"/>
              <a:t> </a:t>
            </a:r>
            <a:r>
              <a:rPr lang="en-US" dirty="0" err="1"/>
              <a:t>bahwa</a:t>
            </a:r>
            <a:r>
              <a:rPr lang="en-US" dirty="0"/>
              <a:t> </a:t>
            </a:r>
            <a:r>
              <a:rPr lang="en-US" dirty="0" err="1"/>
              <a:t>representasi</a:t>
            </a:r>
            <a:r>
              <a:rPr lang="en-US" dirty="0"/>
              <a:t> </a:t>
            </a:r>
            <a:r>
              <a:rPr lang="en-US" dirty="0" err="1"/>
              <a:t>tersebut</a:t>
            </a:r>
            <a:r>
              <a:rPr lang="en-US" dirty="0"/>
              <a:t> </a:t>
            </a:r>
            <a:r>
              <a:rPr lang="en-US" dirty="0" err="1"/>
              <a:t>dibuat</a:t>
            </a:r>
            <a:r>
              <a:rPr lang="en-US" dirty="0"/>
              <a:t> </a:t>
            </a:r>
            <a:r>
              <a:rPr lang="en-US" dirty="0" err="1"/>
              <a:t>oleh</a:t>
            </a:r>
            <a:r>
              <a:rPr lang="en-US" dirty="0"/>
              <a:t> orang yang </a:t>
            </a:r>
            <a:r>
              <a:rPr lang="en-US" dirty="0" err="1"/>
              <a:t>mempunyai</a:t>
            </a:r>
            <a:r>
              <a:rPr lang="en-US" dirty="0"/>
              <a:t> </a:t>
            </a:r>
            <a:r>
              <a:rPr lang="en-US" dirty="0" err="1"/>
              <a:t>tanggung</a:t>
            </a:r>
            <a:r>
              <a:rPr lang="en-US" dirty="0"/>
              <a:t> </a:t>
            </a:r>
            <a:r>
              <a:rPr lang="en-US" dirty="0" err="1"/>
              <a:t>jawab</a:t>
            </a:r>
            <a:r>
              <a:rPr lang="en-US" dirty="0"/>
              <a:t> yang </a:t>
            </a:r>
            <a:r>
              <a:rPr lang="en-US" dirty="0" err="1"/>
              <a:t>tepat</a:t>
            </a:r>
            <a:r>
              <a:rPr lang="en-US" dirty="0"/>
              <a:t> </a:t>
            </a:r>
            <a:r>
              <a:rPr lang="en-US" dirty="0" err="1"/>
              <a:t>dan</a:t>
            </a:r>
            <a:r>
              <a:rPr lang="en-US" dirty="0"/>
              <a:t> </a:t>
            </a:r>
            <a:r>
              <a:rPr lang="en-US" dirty="0" err="1"/>
              <a:t>mengetahui</a:t>
            </a:r>
            <a:r>
              <a:rPr lang="en-US" dirty="0"/>
              <a:t> </a:t>
            </a:r>
            <a:r>
              <a:rPr lang="en-US" dirty="0" err="1"/>
              <a:t>hal</a:t>
            </a:r>
            <a:r>
              <a:rPr lang="en-US" dirty="0"/>
              <a:t>- </a:t>
            </a:r>
            <a:r>
              <a:rPr lang="en-US" dirty="0" err="1"/>
              <a:t>hal</a:t>
            </a:r>
            <a:r>
              <a:rPr lang="en-US" dirty="0"/>
              <a:t> yang </a:t>
            </a:r>
            <a:r>
              <a:rPr lang="en-US" dirty="0" err="1"/>
              <a:t>dicantumkan</a:t>
            </a:r>
            <a:r>
              <a:rPr lang="en-US" dirty="0"/>
              <a:t> </a:t>
            </a:r>
            <a:r>
              <a:rPr lang="en-US" dirty="0" err="1"/>
              <a:t>dalam</a:t>
            </a:r>
            <a:r>
              <a:rPr lang="en-US" dirty="0"/>
              <a:t> </a:t>
            </a:r>
            <a:r>
              <a:rPr lang="en-US" dirty="0" err="1"/>
              <a:t>representasi</a:t>
            </a:r>
            <a:r>
              <a:rPr lang="en-US" dirty="0"/>
              <a:t> </a:t>
            </a:r>
            <a:r>
              <a:rPr lang="en-US" dirty="0" err="1"/>
              <a:t>itu</a:t>
            </a:r>
            <a:r>
              <a:rPr lang="en-US" dirty="0"/>
              <a:t>.</a:t>
            </a:r>
            <a:endParaRPr lang="en-US" sz="2800" dirty="0"/>
          </a:p>
          <a:p>
            <a:pPr lvl="1"/>
            <a:r>
              <a:rPr lang="en-US" dirty="0"/>
              <a:t>Salah </a:t>
            </a:r>
            <a:r>
              <a:rPr lang="en-US" dirty="0" err="1"/>
              <a:t>saji</a:t>
            </a:r>
            <a:r>
              <a:rPr lang="en-US" dirty="0"/>
              <a:t> </a:t>
            </a:r>
            <a:r>
              <a:rPr lang="en-US" dirty="0" err="1"/>
              <a:t>sepele</a:t>
            </a:r>
            <a:endParaRPr lang="en-US" sz="2400" dirty="0"/>
          </a:p>
          <a:p>
            <a:pPr marL="0" indent="0">
              <a:buNone/>
            </a:pPr>
            <a:r>
              <a:rPr lang="en-US" dirty="0" smtClean="0"/>
              <a:t>	</a:t>
            </a:r>
            <a:r>
              <a:rPr lang="en-US" dirty="0" err="1" smtClean="0"/>
              <a:t>Sewaktu</a:t>
            </a:r>
            <a:r>
              <a:rPr lang="en-US" dirty="0" smtClean="0"/>
              <a:t> </a:t>
            </a:r>
            <a:r>
              <a:rPr lang="en-US" dirty="0" err="1"/>
              <a:t>meminta</a:t>
            </a:r>
            <a:r>
              <a:rPr lang="en-US" dirty="0"/>
              <a:t> </a:t>
            </a:r>
            <a:r>
              <a:rPr lang="en-US" dirty="0" err="1"/>
              <a:t>representasi</a:t>
            </a:r>
            <a:r>
              <a:rPr lang="en-US" dirty="0"/>
              <a:t> </a:t>
            </a:r>
            <a:r>
              <a:rPr lang="en-US" dirty="0" err="1"/>
              <a:t>salah</a:t>
            </a:r>
            <a:r>
              <a:rPr lang="en-US" dirty="0"/>
              <a:t> </a:t>
            </a:r>
            <a:r>
              <a:rPr lang="en-US" dirty="0" err="1"/>
              <a:t>saji</a:t>
            </a:r>
            <a:r>
              <a:rPr lang="en-US" dirty="0"/>
              <a:t>, </a:t>
            </a:r>
            <a:r>
              <a:rPr lang="en-US" dirty="0" err="1"/>
              <a:t>batasan</a:t>
            </a:r>
            <a:r>
              <a:rPr lang="en-US" dirty="0"/>
              <a:t> (</a:t>
            </a:r>
            <a:r>
              <a:rPr lang="en-US" dirty="0" err="1"/>
              <a:t>standar</a:t>
            </a:r>
            <a:r>
              <a:rPr lang="en-US" dirty="0"/>
              <a:t>) </a:t>
            </a:r>
            <a:r>
              <a:rPr lang="en-US" dirty="0" err="1"/>
              <a:t>salah</a:t>
            </a:r>
            <a:r>
              <a:rPr lang="en-US" dirty="0"/>
              <a:t> </a:t>
            </a:r>
            <a:r>
              <a:rPr lang="en-US" dirty="0" err="1"/>
              <a:t>saji</a:t>
            </a:r>
            <a:r>
              <a:rPr lang="en-US" dirty="0"/>
              <a:t> </a:t>
            </a:r>
            <a:r>
              <a:rPr lang="en-US" dirty="0" err="1"/>
              <a:t>harus</a:t>
            </a:r>
            <a:r>
              <a:rPr lang="en-US" dirty="0"/>
              <a:t> </a:t>
            </a:r>
            <a:r>
              <a:rPr lang="en-US" dirty="0" err="1"/>
              <a:t>ditentukan</a:t>
            </a:r>
            <a:r>
              <a:rPr lang="en-US" dirty="0"/>
              <a:t>. </a:t>
            </a:r>
            <a:r>
              <a:rPr lang="en-US" dirty="0" err="1"/>
              <a:t>Jadi</a:t>
            </a:r>
            <a:r>
              <a:rPr lang="en-US" dirty="0"/>
              <a:t> </a:t>
            </a:r>
            <a:r>
              <a:rPr lang="en-US" dirty="0" err="1"/>
              <a:t>apabila</a:t>
            </a:r>
            <a:r>
              <a:rPr lang="en-US" dirty="0"/>
              <a:t> </a:t>
            </a:r>
            <a:r>
              <a:rPr lang="en-US" dirty="0" err="1"/>
              <a:t>salah</a:t>
            </a:r>
            <a:r>
              <a:rPr lang="en-US" dirty="0"/>
              <a:t> </a:t>
            </a:r>
            <a:r>
              <a:rPr lang="en-US" dirty="0" err="1"/>
              <a:t>saji</a:t>
            </a:r>
            <a:r>
              <a:rPr lang="en-US" dirty="0"/>
              <a:t> </a:t>
            </a:r>
            <a:r>
              <a:rPr lang="en-US" dirty="0" err="1"/>
              <a:t>berada</a:t>
            </a:r>
            <a:r>
              <a:rPr lang="en-US" dirty="0"/>
              <a:t> </a:t>
            </a:r>
            <a:r>
              <a:rPr lang="en-US" dirty="0" err="1"/>
              <a:t>dibawah</a:t>
            </a:r>
            <a:r>
              <a:rPr lang="en-US" dirty="0"/>
              <a:t> </a:t>
            </a:r>
            <a:r>
              <a:rPr lang="en-US" dirty="0" err="1"/>
              <a:t>standar</a:t>
            </a:r>
            <a:r>
              <a:rPr lang="en-US" dirty="0"/>
              <a:t> </a:t>
            </a:r>
            <a:r>
              <a:rPr lang="en-US" dirty="0" err="1"/>
              <a:t>maka</a:t>
            </a:r>
            <a:r>
              <a:rPr lang="en-US" dirty="0"/>
              <a:t> </a:t>
            </a:r>
            <a:r>
              <a:rPr lang="en-US" dirty="0" err="1"/>
              <a:t>salah</a:t>
            </a:r>
            <a:r>
              <a:rPr lang="en-US" dirty="0"/>
              <a:t> </a:t>
            </a:r>
            <a:r>
              <a:rPr lang="en-US" dirty="0" err="1"/>
              <a:t>saji</a:t>
            </a:r>
            <a:r>
              <a:rPr lang="en-US" dirty="0"/>
              <a:t> </a:t>
            </a:r>
            <a:r>
              <a:rPr lang="en-US" dirty="0" err="1"/>
              <a:t>tersebut</a:t>
            </a:r>
            <a:r>
              <a:rPr lang="en-US" dirty="0"/>
              <a:t> </a:t>
            </a:r>
            <a:r>
              <a:rPr lang="en-US" dirty="0" err="1"/>
              <a:t>dianggap</a:t>
            </a:r>
            <a:r>
              <a:rPr lang="en-US" dirty="0"/>
              <a:t> </a:t>
            </a:r>
            <a:r>
              <a:rPr lang="en-US" dirty="0" err="1"/>
              <a:t>sepele</a:t>
            </a:r>
            <a:endParaRPr lang="en-US" sz="2800" dirty="0"/>
          </a:p>
        </p:txBody>
      </p:sp>
    </p:spTree>
    <p:extLst>
      <p:ext uri="{BB962C8B-B14F-4D97-AF65-F5344CB8AC3E}">
        <p14:creationId xmlns:p14="http://schemas.microsoft.com/office/powerpoint/2010/main" val="4194546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p:spPr>
        <p:txBody>
          <a:bodyPr/>
          <a:lstStyle/>
          <a:p>
            <a:r>
              <a:rPr lang="en-US" sz="3600" b="1" dirty="0" err="1"/>
              <a:t>Manajemen</a:t>
            </a:r>
            <a:r>
              <a:rPr lang="en-US" sz="3600" b="1" dirty="0"/>
              <a:t> </a:t>
            </a:r>
            <a:r>
              <a:rPr lang="en-US" sz="3600" b="1" dirty="0" err="1"/>
              <a:t>bertanya</a:t>
            </a:r>
            <a:r>
              <a:rPr lang="en-US" sz="3600" b="1" dirty="0"/>
              <a:t> </a:t>
            </a:r>
            <a:r>
              <a:rPr lang="en-US" sz="3600" b="1" dirty="0" err="1"/>
              <a:t>ke</a:t>
            </a:r>
            <a:r>
              <a:rPr lang="en-US" sz="3600" b="1" dirty="0"/>
              <a:t> </a:t>
            </a:r>
            <a:r>
              <a:rPr lang="en-US" sz="3600" b="1" dirty="0" err="1"/>
              <a:t>pihak</a:t>
            </a:r>
            <a:r>
              <a:rPr lang="en-US" sz="3600" b="1" dirty="0"/>
              <a:t> lain</a:t>
            </a:r>
            <a:endParaRPr lang="en-US" sz="3600" dirty="0"/>
          </a:p>
          <a:p>
            <a:pPr marL="0" indent="0">
              <a:buNone/>
            </a:pPr>
            <a:r>
              <a:rPr lang="en-US" sz="3600" dirty="0" smtClean="0"/>
              <a:t>	</a:t>
            </a:r>
            <a:r>
              <a:rPr lang="en-US" sz="3600" dirty="0" err="1" smtClean="0"/>
              <a:t>Jika</a:t>
            </a:r>
            <a:r>
              <a:rPr lang="en-US" sz="3600" dirty="0" smtClean="0"/>
              <a:t> </a:t>
            </a:r>
            <a:r>
              <a:rPr lang="en-US" sz="3600" dirty="0" err="1"/>
              <a:t>manajemen</a:t>
            </a:r>
            <a:r>
              <a:rPr lang="en-US" sz="3600" dirty="0"/>
              <a:t> </a:t>
            </a:r>
            <a:r>
              <a:rPr lang="en-US" sz="3600" dirty="0" err="1"/>
              <a:t>tidak</a:t>
            </a:r>
            <a:r>
              <a:rPr lang="en-US" sz="3600" dirty="0"/>
              <a:t> </a:t>
            </a:r>
            <a:r>
              <a:rPr lang="en-US" sz="3600" dirty="0" err="1"/>
              <a:t>mempunyai</a:t>
            </a:r>
            <a:r>
              <a:rPr lang="en-US" sz="3600" dirty="0"/>
              <a:t> </a:t>
            </a:r>
            <a:r>
              <a:rPr lang="en-US" sz="3600" dirty="0" err="1"/>
              <a:t>pengetahuan</a:t>
            </a:r>
            <a:r>
              <a:rPr lang="en-US" sz="3600" dirty="0"/>
              <a:t> yang </a:t>
            </a:r>
            <a:r>
              <a:rPr lang="en-US" sz="3600" dirty="0" err="1"/>
              <a:t>cukup</a:t>
            </a:r>
            <a:r>
              <a:rPr lang="en-US" sz="3600" dirty="0"/>
              <a:t> </a:t>
            </a:r>
            <a:r>
              <a:rPr lang="en-US" sz="3600" dirty="0" err="1"/>
              <a:t>mengenai</a:t>
            </a:r>
            <a:r>
              <a:rPr lang="en-US" sz="3600" dirty="0"/>
              <a:t> </a:t>
            </a:r>
            <a:r>
              <a:rPr lang="en-US" sz="3600" dirty="0" err="1"/>
              <a:t>hal</a:t>
            </a:r>
            <a:r>
              <a:rPr lang="en-US" sz="3600" dirty="0"/>
              <a:t>- </a:t>
            </a:r>
            <a:r>
              <a:rPr lang="en-US" sz="3600" dirty="0" err="1"/>
              <a:t>hal</a:t>
            </a:r>
            <a:r>
              <a:rPr lang="en-US" sz="3600" dirty="0"/>
              <a:t> yang </a:t>
            </a:r>
            <a:r>
              <a:rPr lang="en-US" sz="3600" dirty="0" err="1"/>
              <a:t>dicakup</a:t>
            </a:r>
            <a:r>
              <a:rPr lang="en-US" sz="3600" dirty="0"/>
              <a:t> </a:t>
            </a:r>
            <a:r>
              <a:rPr lang="en-US" sz="3600" dirty="0" err="1"/>
              <a:t>dalam</a:t>
            </a:r>
            <a:r>
              <a:rPr lang="en-US" sz="3600" dirty="0"/>
              <a:t> </a:t>
            </a:r>
            <a:r>
              <a:rPr lang="en-US" sz="3600" dirty="0" err="1"/>
              <a:t>representasi</a:t>
            </a:r>
            <a:r>
              <a:rPr lang="en-US" sz="3600" dirty="0"/>
              <a:t> </a:t>
            </a:r>
            <a:r>
              <a:rPr lang="en-US" sz="3600" dirty="0" err="1"/>
              <a:t>tertulis</a:t>
            </a:r>
            <a:r>
              <a:rPr lang="en-US" sz="3600" dirty="0"/>
              <a:t>, </a:t>
            </a:r>
            <a:r>
              <a:rPr lang="en-US" sz="3600" dirty="0" err="1"/>
              <a:t>manajemen</a:t>
            </a:r>
            <a:r>
              <a:rPr lang="en-US" sz="3600" dirty="0"/>
              <a:t> </a:t>
            </a:r>
            <a:r>
              <a:rPr lang="en-US" sz="3600" dirty="0" err="1"/>
              <a:t>dapat</a:t>
            </a:r>
            <a:r>
              <a:rPr lang="en-US" sz="3600" dirty="0"/>
              <a:t> </a:t>
            </a:r>
            <a:r>
              <a:rPr lang="en-US" sz="3600" dirty="0" err="1"/>
              <a:t>memutuskan</a:t>
            </a:r>
            <a:r>
              <a:rPr lang="en-US" sz="3600" dirty="0"/>
              <a:t> </a:t>
            </a:r>
            <a:r>
              <a:rPr lang="en-US" sz="3600" dirty="0" err="1"/>
              <a:t>untuk</a:t>
            </a:r>
            <a:r>
              <a:rPr lang="en-US" sz="3600" dirty="0"/>
              <a:t> </a:t>
            </a:r>
            <a:r>
              <a:rPr lang="en-US" sz="3600" dirty="0" err="1"/>
              <a:t>bertanya</a:t>
            </a:r>
            <a:r>
              <a:rPr lang="en-US" sz="3600" dirty="0"/>
              <a:t> </a:t>
            </a:r>
            <a:r>
              <a:rPr lang="en-US" sz="3600" dirty="0" err="1"/>
              <a:t>kepada</a:t>
            </a:r>
            <a:r>
              <a:rPr lang="en-US" sz="3600" dirty="0"/>
              <a:t> orang- orang yang </a:t>
            </a:r>
            <a:r>
              <a:rPr lang="en-US" sz="3600" dirty="0" err="1"/>
              <a:t>ikut</a:t>
            </a:r>
            <a:r>
              <a:rPr lang="en-US" sz="3600" dirty="0"/>
              <a:t> </a:t>
            </a:r>
            <a:r>
              <a:rPr lang="en-US" sz="3600" dirty="0" err="1"/>
              <a:t>membuat</a:t>
            </a:r>
            <a:r>
              <a:rPr lang="en-US" sz="3600" dirty="0"/>
              <a:t>/ </a:t>
            </a:r>
            <a:r>
              <a:rPr lang="en-US" sz="3600" dirty="0" err="1"/>
              <a:t>menyajikan</a:t>
            </a:r>
            <a:r>
              <a:rPr lang="en-US" sz="3600" dirty="0"/>
              <a:t> </a:t>
            </a:r>
            <a:r>
              <a:rPr lang="en-US" sz="3600" dirty="0" err="1"/>
              <a:t>laporan</a:t>
            </a:r>
            <a:r>
              <a:rPr lang="en-US" sz="3600" dirty="0"/>
              <a:t> </a:t>
            </a:r>
            <a:r>
              <a:rPr lang="en-US" sz="3600" dirty="0" err="1"/>
              <a:t>keuangan</a:t>
            </a:r>
            <a:r>
              <a:rPr lang="en-US" sz="3600" dirty="0"/>
              <a:t> </a:t>
            </a:r>
            <a:r>
              <a:rPr lang="en-US" sz="3600" dirty="0" err="1"/>
              <a:t>dan</a:t>
            </a:r>
            <a:r>
              <a:rPr lang="en-US" sz="3600" dirty="0"/>
              <a:t> </a:t>
            </a:r>
            <a:r>
              <a:rPr lang="en-US" sz="3600" dirty="0" err="1"/>
              <a:t>segala</a:t>
            </a:r>
            <a:r>
              <a:rPr lang="en-US" sz="3600" dirty="0"/>
              <a:t> </a:t>
            </a:r>
            <a:r>
              <a:rPr lang="en-US" sz="3600" dirty="0" err="1"/>
              <a:t>asersi</a:t>
            </a:r>
            <a:r>
              <a:rPr lang="en-US" sz="3600" dirty="0"/>
              <a:t> yang </a:t>
            </a:r>
            <a:r>
              <a:rPr lang="en-US" sz="3600" dirty="0" err="1"/>
              <a:t>berkaitan</a:t>
            </a:r>
            <a:r>
              <a:rPr lang="en-US" sz="3600" dirty="0"/>
              <a:t> </a:t>
            </a:r>
            <a:r>
              <a:rPr lang="en-US" sz="3600" dirty="0" err="1"/>
              <a:t>dengan</a:t>
            </a:r>
            <a:r>
              <a:rPr lang="en-US" sz="3600" dirty="0"/>
              <a:t> </a:t>
            </a:r>
            <a:r>
              <a:rPr lang="en-US" sz="3600" dirty="0" err="1"/>
              <a:t>laporan</a:t>
            </a:r>
            <a:r>
              <a:rPr lang="en-US" sz="3600" dirty="0"/>
              <a:t> </a:t>
            </a:r>
            <a:r>
              <a:rPr lang="en-US" sz="3600" dirty="0" err="1"/>
              <a:t>keuangan</a:t>
            </a:r>
            <a:r>
              <a:rPr lang="en-US" sz="3600" dirty="0"/>
              <a:t> </a:t>
            </a:r>
            <a:r>
              <a:rPr lang="en-US" sz="3600" dirty="0" err="1"/>
              <a:t>dan</a:t>
            </a:r>
            <a:r>
              <a:rPr lang="en-US" sz="3600" dirty="0"/>
              <a:t> </a:t>
            </a:r>
            <a:r>
              <a:rPr lang="en-US" sz="3600" dirty="0" err="1"/>
              <a:t>segala</a:t>
            </a:r>
            <a:r>
              <a:rPr lang="en-US" sz="3600" dirty="0"/>
              <a:t> </a:t>
            </a:r>
            <a:r>
              <a:rPr lang="en-US" sz="3600" dirty="0" err="1"/>
              <a:t>asersi</a:t>
            </a:r>
            <a:r>
              <a:rPr lang="en-US" sz="3600" dirty="0"/>
              <a:t> yang </a:t>
            </a:r>
            <a:r>
              <a:rPr lang="en-US" sz="3600" dirty="0" err="1"/>
              <a:t>berkaitan</a:t>
            </a:r>
            <a:r>
              <a:rPr lang="en-US" sz="3600" dirty="0"/>
              <a:t> </a:t>
            </a:r>
            <a:r>
              <a:rPr lang="en-US" sz="3600" dirty="0" err="1"/>
              <a:t>dengan</a:t>
            </a:r>
            <a:r>
              <a:rPr lang="en-US" sz="3600" dirty="0"/>
              <a:t> </a:t>
            </a:r>
            <a:r>
              <a:rPr lang="en-US" sz="3600" dirty="0" err="1"/>
              <a:t>laporan</a:t>
            </a:r>
            <a:r>
              <a:rPr lang="en-US" sz="3600" dirty="0"/>
              <a:t> </a:t>
            </a:r>
            <a:r>
              <a:rPr lang="en-US" sz="3600" dirty="0" err="1"/>
              <a:t>keuangan</a:t>
            </a:r>
            <a:r>
              <a:rPr lang="en-US" sz="3600" dirty="0"/>
              <a:t> </a:t>
            </a:r>
            <a:r>
              <a:rPr lang="en-US" sz="3600" dirty="0" err="1"/>
              <a:t>tersebut</a:t>
            </a:r>
            <a:r>
              <a:rPr lang="en-US" sz="3600" dirty="0"/>
              <a:t>.</a:t>
            </a:r>
          </a:p>
          <a:p>
            <a:pPr marL="0" indent="0">
              <a:buNone/>
            </a:pPr>
            <a:endParaRPr lang="en-US" sz="3600" dirty="0"/>
          </a:p>
        </p:txBody>
      </p:sp>
    </p:spTree>
    <p:extLst>
      <p:ext uri="{BB962C8B-B14F-4D97-AF65-F5344CB8AC3E}">
        <p14:creationId xmlns:p14="http://schemas.microsoft.com/office/powerpoint/2010/main" val="26174425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id-ID" dirty="0" smtClean="0"/>
              <a:t>MENDOKUMENTASIKAN PEKERJAAN AUDIT</a:t>
            </a:r>
            <a:br>
              <a:rPr lang="id-ID" dirty="0" smtClean="0"/>
            </a:br>
            <a:endParaRPr lang="id-ID"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d-ID" dirty="0" smtClean="0"/>
              <a:t>Dokumentasi </a:t>
            </a:r>
            <a:r>
              <a:rPr lang="id-ID" dirty="0"/>
              <a:t>pekerjaan audit berperan penting dalam perencanaan dan pelaksanaan audit. Dokumentasi ini nantinya akan digunakan sebagai catatan atau rekaman mengenai pekerjaan yang dilakukan, dan menjadi dasar untuk laporan auditor. Selain itu, dokumentasi juga digunakan untuk review kendali mutu, untuk memantau kepatuhan terhadap ISAs dan ketentuan perundangan terkait, serta kemungkinan inspeksi oleh pihak ketiga. </a:t>
            </a:r>
          </a:p>
          <a:p>
            <a:pPr fontAlgn="auto">
              <a:spcAft>
                <a:spcPts val="0"/>
              </a:spcAft>
              <a:buFont typeface="Arial" pitchFamily="34" charset="0"/>
              <a:buChar char="•"/>
              <a:defRPr/>
            </a:pP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00000">
              <a:srgbClr val="010082"/>
            </a:gs>
            <a:gs pos="93000">
              <a:srgbClr val="66008F"/>
            </a:gs>
            <a:gs pos="16000">
              <a:srgbClr val="BA0066"/>
            </a:gs>
            <a:gs pos="84000">
              <a:srgbClr val="FF33CC"/>
            </a:gs>
            <a:gs pos="100000">
              <a:srgbClr val="FF8200"/>
            </a:gs>
          </a:gsLst>
          <a:lin ang="108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0848420">
            <a:off x="395536" y="2420888"/>
            <a:ext cx="8229600" cy="1143000"/>
          </a:xfrm>
        </p:spPr>
        <p:txBody>
          <a:bodyPr/>
          <a:lstStyle/>
          <a:p>
            <a:r>
              <a:rPr lang="en-US" dirty="0" err="1" smtClean="0"/>
              <a:t>Wassalamu</a:t>
            </a:r>
            <a:r>
              <a:rPr lang="en-US" dirty="0" smtClean="0"/>
              <a:t> </a:t>
            </a:r>
            <a:r>
              <a:rPr lang="en-US" dirty="0" err="1" smtClean="0"/>
              <a:t>Alaikum</a:t>
            </a:r>
            <a:r>
              <a:rPr lang="en-US" dirty="0" smtClean="0"/>
              <a:t> </a:t>
            </a:r>
            <a:r>
              <a:rPr lang="en-US" dirty="0" err="1" smtClean="0"/>
              <a:t>Wr</a:t>
            </a:r>
            <a:r>
              <a:rPr lang="en-US" dirty="0" smtClean="0"/>
              <a:t> </a:t>
            </a:r>
            <a:r>
              <a:rPr lang="en-US" dirty="0" err="1" smtClean="0"/>
              <a:t>Wb</a:t>
            </a:r>
            <a:endParaRPr lang="en-US" dirty="0"/>
          </a:p>
        </p:txBody>
      </p:sp>
    </p:spTree>
    <p:extLst>
      <p:ext uri="{BB962C8B-B14F-4D97-AF65-F5344CB8AC3E}">
        <p14:creationId xmlns:p14="http://schemas.microsoft.com/office/powerpoint/2010/main" val="3315405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229600" cy="5626100"/>
          </a:xfrm>
        </p:spPr>
        <p:txBody>
          <a:bodyPr rtlCol="0">
            <a:normAutofit fontScale="55000" lnSpcReduction="20000"/>
          </a:bodyPr>
          <a:lstStyle/>
          <a:p>
            <a:pPr fontAlgn="auto">
              <a:spcAft>
                <a:spcPts val="0"/>
              </a:spcAft>
              <a:buFont typeface="Arial" pitchFamily="34" charset="0"/>
              <a:buChar char="•"/>
              <a:defRPr/>
            </a:pPr>
            <a:r>
              <a:rPr lang="id-ID" sz="3300" dirty="0" smtClean="0"/>
              <a:t>Hal </a:t>
            </a:r>
            <a:r>
              <a:rPr lang="id-ID" sz="3300" dirty="0"/>
              <a:t>–hal yang perlu </a:t>
            </a:r>
            <a:r>
              <a:rPr lang="id-ID" sz="3300" dirty="0" smtClean="0"/>
              <a:t>diperhatikan dalam Dokumentasi :</a:t>
            </a:r>
            <a:endParaRPr lang="id-ID" sz="3300" dirty="0"/>
          </a:p>
          <a:p>
            <a:pPr fontAlgn="auto">
              <a:spcAft>
                <a:spcPts val="0"/>
              </a:spcAft>
              <a:buFont typeface="Arial" pitchFamily="34" charset="0"/>
              <a:buNone/>
              <a:defRPr/>
            </a:pPr>
            <a:r>
              <a:rPr lang="id-ID" sz="3300" dirty="0" smtClean="0"/>
              <a:t>1. Apakah </a:t>
            </a:r>
            <a:r>
              <a:rPr lang="id-ID" sz="3300" dirty="0"/>
              <a:t>kepatuhan terhadap syarat – syarat dan kewajiban dokumentasi, sebagaimana diatur dalam pedoman kendali mutu KAP, sudah didokumentasikan ?</a:t>
            </a:r>
          </a:p>
          <a:p>
            <a:pPr fontAlgn="auto">
              <a:spcAft>
                <a:spcPts val="0"/>
              </a:spcAft>
              <a:buFont typeface="Arial" pitchFamily="34" charset="0"/>
              <a:buNone/>
              <a:defRPr/>
            </a:pPr>
            <a:r>
              <a:rPr lang="id-ID" sz="3300" dirty="0" smtClean="0"/>
              <a:t>2. Apakah </a:t>
            </a:r>
            <a:r>
              <a:rPr lang="id-ID" sz="3300" dirty="0"/>
              <a:t>dokumentasi audit </a:t>
            </a:r>
            <a:r>
              <a:rPr lang="id-ID" sz="3300" dirty="0" smtClean="0"/>
              <a:t>rapi  dan </a:t>
            </a:r>
            <a:r>
              <a:rPr lang="id-ID" sz="3300" dirty="0"/>
              <a:t>lengkap, termasuk hubungan yang jelas dengan hal –hal penting yang ditangani?</a:t>
            </a:r>
          </a:p>
          <a:p>
            <a:pPr fontAlgn="auto">
              <a:spcAft>
                <a:spcPts val="0"/>
              </a:spcAft>
              <a:buFont typeface="Arial" pitchFamily="34" charset="0"/>
              <a:buNone/>
              <a:defRPr/>
            </a:pPr>
            <a:r>
              <a:rPr lang="id-ID" sz="3300" dirty="0" smtClean="0"/>
              <a:t>3. Apakah </a:t>
            </a:r>
            <a:r>
              <a:rPr lang="id-ID" sz="3300" dirty="0"/>
              <a:t>dokumentasi mengindikasikan :</a:t>
            </a:r>
          </a:p>
          <a:p>
            <a:pPr lvl="1" fontAlgn="auto">
              <a:spcAft>
                <a:spcPts val="0"/>
              </a:spcAft>
              <a:buFont typeface="Arial" pitchFamily="34" charset="0"/>
              <a:buChar char="–"/>
              <a:defRPr/>
            </a:pPr>
            <a:r>
              <a:rPr lang="id-ID" sz="3300" dirty="0"/>
              <a:t>Siapa yang melaksanakan pekerjaan audit dan tanggal pekerjaan selesai</a:t>
            </a:r>
          </a:p>
          <a:p>
            <a:pPr lvl="1" fontAlgn="auto">
              <a:spcAft>
                <a:spcPts val="0"/>
              </a:spcAft>
              <a:buFont typeface="Arial" pitchFamily="34" charset="0"/>
              <a:buChar char="–"/>
              <a:defRPr/>
            </a:pPr>
            <a:r>
              <a:rPr lang="id-ID" sz="3300" dirty="0"/>
              <a:t>Siapa yang mereview pekerjaan dan tanggal review selesai</a:t>
            </a:r>
          </a:p>
          <a:p>
            <a:pPr lvl="1" fontAlgn="auto">
              <a:spcAft>
                <a:spcPts val="0"/>
              </a:spcAft>
              <a:buFont typeface="Arial" pitchFamily="34" charset="0"/>
              <a:buChar char="–"/>
              <a:defRPr/>
            </a:pPr>
            <a:r>
              <a:rPr lang="id-ID" sz="3300" dirty="0"/>
              <a:t>Hasil diskusi hal – hal penting dengan manajemen, TCWG (those charged with governance)</a:t>
            </a:r>
          </a:p>
          <a:p>
            <a:pPr lvl="1" fontAlgn="auto">
              <a:spcAft>
                <a:spcPts val="0"/>
              </a:spcAft>
              <a:buFont typeface="Arial" pitchFamily="34" charset="0"/>
              <a:buChar char="–"/>
              <a:defRPr/>
            </a:pPr>
            <a:r>
              <a:rPr lang="id-ID" sz="3300" dirty="0"/>
              <a:t>Dan pihak lain. Apa isi/ sifat hal –hal penting yang dibahas, kapan dan dengan siapa pembahasan dilakukan</a:t>
            </a:r>
          </a:p>
          <a:p>
            <a:pPr fontAlgn="auto">
              <a:spcAft>
                <a:spcPts val="0"/>
              </a:spcAft>
              <a:buFont typeface="Arial" pitchFamily="34" charset="0"/>
              <a:buNone/>
              <a:defRPr/>
            </a:pPr>
            <a:r>
              <a:rPr lang="id-ID" sz="3300" dirty="0" smtClean="0"/>
              <a:t>4. Apakah </a:t>
            </a:r>
            <a:r>
              <a:rPr lang="id-ID" sz="3300" dirty="0"/>
              <a:t>auditor yang berpengalaman, yang tidak mempunyai hubungan sebelumnya dengan audit itu memahami :</a:t>
            </a:r>
          </a:p>
          <a:p>
            <a:pPr lvl="1" fontAlgn="auto">
              <a:spcAft>
                <a:spcPts val="0"/>
              </a:spcAft>
              <a:buFont typeface="Arial" pitchFamily="34" charset="0"/>
              <a:buChar char="–"/>
              <a:defRPr/>
            </a:pPr>
            <a:r>
              <a:rPr lang="id-ID" sz="3300" dirty="0"/>
              <a:t>Sifat, waktu dan luasnya prosedur audit yang dilaksanakan sesuai ISAs dan ketentuan perundang – undangan terkait dan ketentuan profesi</a:t>
            </a:r>
          </a:p>
          <a:p>
            <a:pPr lvl="1" fontAlgn="auto">
              <a:spcAft>
                <a:spcPts val="0"/>
              </a:spcAft>
              <a:buFont typeface="Arial" pitchFamily="34" charset="0"/>
              <a:buChar char="–"/>
              <a:defRPr/>
            </a:pPr>
            <a:r>
              <a:rPr lang="id-ID" sz="3300" dirty="0"/>
              <a:t>Hasil dari prosedur audit yang dilaksanakan, dan bukti audit yang diperoleh</a:t>
            </a:r>
          </a:p>
          <a:p>
            <a:pPr lvl="1" fontAlgn="auto">
              <a:spcAft>
                <a:spcPts val="0"/>
              </a:spcAft>
              <a:buFont typeface="Arial" pitchFamily="34" charset="0"/>
              <a:buChar char="–"/>
              <a:defRPr/>
            </a:pPr>
            <a:r>
              <a:rPr lang="id-ID" sz="3300" dirty="0"/>
              <a:t>Hal- hal signifikan yang ditemukan dalam audit, kesimpulan atas hal –hal itu, dan kearifan professional yang diterapkan dalam menarik kesimpulan tersebut</a:t>
            </a:r>
          </a:p>
          <a:p>
            <a:pPr fontAlgn="auto">
              <a:spcAft>
                <a:spcPts val="0"/>
              </a:spcAft>
              <a:buFont typeface="Arial" pitchFamily="34" charset="0"/>
              <a:buNone/>
              <a:defRPr/>
            </a:pPr>
            <a:r>
              <a:rPr lang="id-ID" sz="3300" dirty="0"/>
              <a:t> </a:t>
            </a:r>
          </a:p>
          <a:p>
            <a:pPr fontAlgn="auto">
              <a:spcAft>
                <a:spcPts val="0"/>
              </a:spcAft>
              <a:buFont typeface="Arial" pitchFamily="34" charset="0"/>
              <a:buChar char="•"/>
              <a:defRPr/>
            </a:pP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0"/>
            <a:ext cx="8229600" cy="7389813"/>
          </a:xfrm>
        </p:spPr>
        <p:txBody>
          <a:bodyPr/>
          <a:lstStyle/>
          <a:p>
            <a:pPr>
              <a:buFont typeface="Arial" charset="0"/>
              <a:buNone/>
            </a:pPr>
            <a:r>
              <a:rPr lang="id-ID" sz="2300" smtClean="0">
                <a:latin typeface="Times New Roman" pitchFamily="18" charset="0"/>
                <a:cs typeface="Times New Roman" pitchFamily="18" charset="0"/>
              </a:rPr>
              <a:t>5.Apakah file berisi dokumentasi mengenai :</a:t>
            </a:r>
          </a:p>
          <a:p>
            <a:pPr lvl="1">
              <a:buFont typeface="Arial" charset="0"/>
              <a:buNone/>
            </a:pPr>
            <a:r>
              <a:rPr lang="id-ID" sz="2300" smtClean="0">
                <a:latin typeface="Times New Roman" pitchFamily="18" charset="0"/>
                <a:cs typeface="Times New Roman" pitchFamily="18" charset="0"/>
              </a:rPr>
              <a:t>A .Adanya prakondisi audit dan keputusan untuk menerima atau melanjutkan penugasan </a:t>
            </a:r>
          </a:p>
          <a:p>
            <a:pPr lvl="1">
              <a:buFont typeface="Arial" charset="0"/>
              <a:buNone/>
            </a:pPr>
            <a:r>
              <a:rPr lang="id-ID" sz="2300" smtClean="0">
                <a:latin typeface="Times New Roman" pitchFamily="18" charset="0"/>
                <a:cs typeface="Times New Roman" pitchFamily="18" charset="0"/>
              </a:rPr>
              <a:t>B. Strategi audit menyeluruh</a:t>
            </a:r>
          </a:p>
          <a:p>
            <a:pPr lvl="1">
              <a:buFont typeface="Arial" charset="0"/>
              <a:buNone/>
            </a:pPr>
            <a:r>
              <a:rPr lang="id-ID" sz="2300" smtClean="0">
                <a:latin typeface="Times New Roman" pitchFamily="18" charset="0"/>
                <a:cs typeface="Times New Roman" pitchFamily="18" charset="0"/>
              </a:rPr>
              <a:t>C. Diskusi diantara anggota tim audit</a:t>
            </a:r>
          </a:p>
          <a:p>
            <a:pPr lvl="1">
              <a:buFont typeface="Arial" charset="0"/>
              <a:buNone/>
            </a:pPr>
            <a:r>
              <a:rPr lang="id-ID" sz="2300" smtClean="0">
                <a:latin typeface="Times New Roman" pitchFamily="18" charset="0"/>
                <a:cs typeface="Times New Roman" pitchFamily="18" charset="0"/>
              </a:rPr>
              <a:t>D. Unsur utama pemahaman mengenai entitas dan setiap komponen dari kelima komponen pengendalian internal, termasuk sumber- sumber informasi sudah diperoleh </a:t>
            </a:r>
          </a:p>
          <a:p>
            <a:pPr lvl="1">
              <a:buFont typeface="Arial" charset="0"/>
              <a:buNone/>
            </a:pPr>
            <a:r>
              <a:rPr lang="id-ID" sz="2300" smtClean="0">
                <a:latin typeface="Times New Roman" pitchFamily="18" charset="0"/>
                <a:cs typeface="Times New Roman" pitchFamily="18" charset="0"/>
              </a:rPr>
              <a:t>E. Hasil pelaksanaan prosedur penilaian resiko</a:t>
            </a:r>
          </a:p>
          <a:p>
            <a:pPr lvl="1">
              <a:buFont typeface="Arial" charset="0"/>
              <a:buNone/>
            </a:pPr>
            <a:r>
              <a:rPr lang="id-ID" sz="2300" smtClean="0">
                <a:latin typeface="Times New Roman" pitchFamily="18" charset="0"/>
                <a:cs typeface="Times New Roman" pitchFamily="18" charset="0"/>
              </a:rPr>
              <a:t>F. Resiko salah saji material yang diidentifikasi dan dinilai pada tingkat laporan keuangan dan pada tingkat asersi</a:t>
            </a:r>
          </a:p>
          <a:p>
            <a:pPr lvl="1">
              <a:buFont typeface="Arial" charset="0"/>
              <a:buNone/>
            </a:pPr>
            <a:r>
              <a:rPr lang="id-ID" sz="2300" smtClean="0">
                <a:latin typeface="Times New Roman" pitchFamily="18" charset="0"/>
                <a:cs typeface="Times New Roman" pitchFamily="18" charset="0"/>
              </a:rPr>
              <a:t>G. Rencana audit terinci yang menanggapi risiko yang dinilai</a:t>
            </a:r>
          </a:p>
          <a:p>
            <a:pPr lvl="1">
              <a:buFont typeface="Arial" charset="0"/>
              <a:buNone/>
            </a:pPr>
            <a:r>
              <a:rPr lang="id-ID" sz="2300" smtClean="0">
                <a:latin typeface="Times New Roman" pitchFamily="18" charset="0"/>
                <a:cs typeface="Times New Roman" pitchFamily="18" charset="0"/>
              </a:rPr>
              <a:t>I. Hasil pelaksanaan prosedur audit termasuk relevansi dan keandalan bukti yang diperoleh dan perlakuan terhadap penyimpangan yang ditemukan, termasuk perubahan yang harus dilakukan karena risiko yang dinilai</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476250"/>
            <a:ext cx="8229600" cy="5649913"/>
          </a:xfrm>
        </p:spPr>
        <p:txBody>
          <a:bodyPr/>
          <a:lstStyle/>
          <a:p>
            <a:pPr lvl="1">
              <a:buFont typeface="Arial" charset="0"/>
              <a:buNone/>
            </a:pPr>
            <a:r>
              <a:rPr lang="id-ID" sz="2200" smtClean="0">
                <a:latin typeface="Times New Roman" pitchFamily="18" charset="0"/>
                <a:cs typeface="Times New Roman" pitchFamily="18" charset="0"/>
              </a:rPr>
              <a:t>J. Informasi dan prosedur yang dilaksanakan untuk menangani indi</a:t>
            </a:r>
            <a:r>
              <a:rPr lang="en-US" sz="2200" smtClean="0">
                <a:latin typeface="Times New Roman" pitchFamily="18" charset="0"/>
                <a:cs typeface="Times New Roman" pitchFamily="18" charset="0"/>
              </a:rPr>
              <a:t>kator</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adanya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kecurangan yang diidentifikasi</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selama audit berlangsung</a:t>
            </a:r>
            <a:endParaRPr lang="id-ID" sz="2200" smtClean="0">
              <a:latin typeface="Times New Roman" pitchFamily="18" charset="0"/>
              <a:cs typeface="Times New Roman" pitchFamily="18" charset="0"/>
            </a:endParaRPr>
          </a:p>
          <a:p>
            <a:pPr lvl="1">
              <a:buFont typeface="Arial" charset="0"/>
              <a:buNone/>
            </a:pPr>
            <a:r>
              <a:rPr lang="id-ID" sz="2200" smtClean="0">
                <a:latin typeface="Times New Roman" pitchFamily="18" charset="0"/>
                <a:cs typeface="Times New Roman" pitchFamily="18" charset="0"/>
              </a:rPr>
              <a:t>K.</a:t>
            </a:r>
            <a:r>
              <a:rPr lang="en-US" sz="2200" smtClean="0">
                <a:latin typeface="Times New Roman" pitchFamily="18" charset="0"/>
                <a:cs typeface="Times New Roman" pitchFamily="18" charset="0"/>
              </a:rPr>
              <a:t>Perubahan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dalam</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materialitas</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sebagai</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akibat</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diperolehnya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informasi</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baru</a:t>
            </a:r>
            <a:endParaRPr lang="id-ID" sz="2200" smtClean="0">
              <a:latin typeface="Times New Roman" pitchFamily="18" charset="0"/>
              <a:cs typeface="Times New Roman" pitchFamily="18" charset="0"/>
            </a:endParaRPr>
          </a:p>
          <a:p>
            <a:pPr lvl="1">
              <a:buFont typeface="Arial" charset="0"/>
              <a:buNone/>
            </a:pPr>
            <a:r>
              <a:rPr lang="id-ID" sz="2200" smtClean="0">
                <a:latin typeface="Times New Roman" pitchFamily="18" charset="0"/>
                <a:cs typeface="Times New Roman" pitchFamily="18" charset="0"/>
              </a:rPr>
              <a:t>L. </a:t>
            </a:r>
            <a:r>
              <a:rPr lang="en-US" sz="2200" smtClean="0">
                <a:latin typeface="Times New Roman" pitchFamily="18" charset="0"/>
                <a:cs typeface="Times New Roman" pitchFamily="18" charset="0"/>
              </a:rPr>
              <a:t>Cukup</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informasi</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untuk</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mengulang</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setiap</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prosedur, jika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memang</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diperlukan</a:t>
            </a:r>
            <a:endParaRPr lang="id-ID" sz="2200" smtClean="0">
              <a:latin typeface="Times New Roman" pitchFamily="18" charset="0"/>
              <a:cs typeface="Times New Roman" pitchFamily="18" charset="0"/>
            </a:endParaRPr>
          </a:p>
          <a:p>
            <a:pPr lvl="1">
              <a:buFont typeface="Arial" charset="0"/>
              <a:buNone/>
            </a:pPr>
            <a:r>
              <a:rPr lang="id-ID" sz="2200" smtClean="0">
                <a:latin typeface="Times New Roman" pitchFamily="18" charset="0"/>
                <a:cs typeface="Times New Roman" pitchFamily="18" charset="0"/>
              </a:rPr>
              <a:t>M. </a:t>
            </a:r>
            <a:r>
              <a:rPr lang="en-US" sz="2200" smtClean="0">
                <a:latin typeface="Times New Roman" pitchFamily="18" charset="0"/>
                <a:cs typeface="Times New Roman" pitchFamily="18" charset="0"/>
              </a:rPr>
              <a:t>Perubahan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signifikan yang dibuat</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selama audit terhadap</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strategi audit menyeluruh</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atau</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rencana audit, alasan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mengapa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perubahan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dibuat</a:t>
            </a:r>
            <a:endParaRPr lang="id-ID" sz="2200" smtClean="0">
              <a:latin typeface="Times New Roman" pitchFamily="18" charset="0"/>
              <a:cs typeface="Times New Roman" pitchFamily="18" charset="0"/>
            </a:endParaRPr>
          </a:p>
          <a:p>
            <a:pPr lvl="1">
              <a:buFont typeface="Arial" charset="0"/>
              <a:buNone/>
            </a:pPr>
            <a:r>
              <a:rPr lang="id-ID" sz="2200" smtClean="0">
                <a:latin typeface="Times New Roman" pitchFamily="18" charset="0"/>
                <a:cs typeface="Times New Roman" pitchFamily="18" charset="0"/>
              </a:rPr>
              <a:t>N. </a:t>
            </a:r>
            <a:r>
              <a:rPr lang="en-US" sz="2200" smtClean="0">
                <a:latin typeface="Times New Roman" pitchFamily="18" charset="0"/>
                <a:cs typeface="Times New Roman" pitchFamily="18" charset="0"/>
              </a:rPr>
              <a:t>Rincian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masalah</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penting</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bagaimana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masalah</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itu</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diselesaikan, termasuk</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ketidak</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pastian yang material, kekhawatiran/ pertanyaan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mengenai</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estimasi</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manajemen, peristiwa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kemudian, dan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masalah lain yang berakibat</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dengan</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diterbitkannya</a:t>
            </a:r>
            <a:r>
              <a:rPr lang="id-ID"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pendapat yang dimodifikasi</a:t>
            </a:r>
            <a:endParaRPr lang="id-ID" sz="2200" smtClean="0">
              <a:latin typeface="Times New Roman" pitchFamily="18" charset="0"/>
              <a:cs typeface="Times New Roman" pitchFamily="18" charset="0"/>
            </a:endParaRPr>
          </a:p>
          <a:p>
            <a:pPr marL="0" indent="0">
              <a:buFont typeface="Arial" charset="0"/>
              <a:buNone/>
            </a:pPr>
            <a:endParaRPr lang="id-ID" sz="2200" smtClean="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id-ID" dirty="0"/>
              <a:t>6.Apakah konsultasi di dalam KAP dan dengan tenaga ahli yang dikaryakan oleh auditor dan manajemen telah didokumentasikan ?</a:t>
            </a:r>
          </a:p>
          <a:p>
            <a:pPr marL="0" indent="0" fontAlgn="auto">
              <a:spcAft>
                <a:spcPts val="0"/>
              </a:spcAft>
              <a:buFont typeface="Arial" pitchFamily="34" charset="0"/>
              <a:buNone/>
              <a:defRPr/>
            </a:pPr>
            <a:r>
              <a:rPr lang="id-ID" dirty="0"/>
              <a:t>7. Sewaktu tenaga ahli digunakan, apakah tepatnya keahlian tenaga ahli tersebut sebagai bukti audit, telah didokumentasikan ?</a:t>
            </a:r>
          </a:p>
          <a:p>
            <a:pPr fontAlgn="auto">
              <a:spcAft>
                <a:spcPts val="0"/>
              </a:spcAft>
              <a:buFont typeface="Arial" pitchFamily="34" charset="0"/>
              <a:buChar char="•"/>
              <a:defRPr/>
            </a:pPr>
            <a:endParaRPr lang="id-ID" dirty="0"/>
          </a:p>
          <a:p>
            <a:pPr fontAlgn="auto">
              <a:spcAft>
                <a:spcPts val="0"/>
              </a:spcAft>
              <a:buFont typeface="Arial" pitchFamily="34" charset="0"/>
              <a:buChar char="•"/>
              <a:defRPr/>
            </a:pP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571500"/>
            <a:ext cx="8229600" cy="5554663"/>
          </a:xfrm>
        </p:spPr>
        <p:txBody>
          <a:bodyPr/>
          <a:lstStyle/>
          <a:p>
            <a:r>
              <a:rPr lang="en-US" sz="2000" dirty="0" smtClean="0"/>
              <a:t>Hal- </a:t>
            </a:r>
            <a:r>
              <a:rPr lang="en-US" sz="2000" dirty="0" err="1" smtClean="0"/>
              <a:t>hal</a:t>
            </a:r>
            <a:r>
              <a:rPr lang="en-US" sz="2000" dirty="0" smtClean="0"/>
              <a:t> yang </a:t>
            </a:r>
            <a:r>
              <a:rPr lang="en-US" sz="2000" dirty="0" err="1" smtClean="0"/>
              <a:t>harus</a:t>
            </a:r>
            <a:r>
              <a:rPr lang="id-ID" sz="2000" dirty="0" smtClean="0"/>
              <a:t> </a:t>
            </a:r>
            <a:r>
              <a:rPr lang="en-US" sz="2000" dirty="0" err="1" smtClean="0"/>
              <a:t>dipertimbangkan</a:t>
            </a:r>
            <a:r>
              <a:rPr lang="id-ID" sz="2000" dirty="0" smtClean="0"/>
              <a:t> </a:t>
            </a:r>
            <a:r>
              <a:rPr lang="en-US" sz="2000" dirty="0" err="1" smtClean="0"/>
              <a:t>adalah</a:t>
            </a:r>
            <a:r>
              <a:rPr lang="en-US" sz="2000" dirty="0" smtClean="0"/>
              <a:t> :</a:t>
            </a:r>
            <a:endParaRPr lang="id-ID" sz="2000" dirty="0" smtClean="0"/>
          </a:p>
          <a:p>
            <a:pPr>
              <a:buFont typeface="Arial" charset="0"/>
              <a:buNone/>
            </a:pPr>
            <a:r>
              <a:rPr lang="id-ID" sz="2000" dirty="0" smtClean="0"/>
              <a:t>1.</a:t>
            </a:r>
            <a:r>
              <a:rPr lang="en-US" sz="2000" dirty="0" err="1" smtClean="0"/>
              <a:t>Dokumentasi</a:t>
            </a:r>
            <a:r>
              <a:rPr lang="id-ID" sz="2000" dirty="0" smtClean="0"/>
              <a:t> </a:t>
            </a:r>
            <a:r>
              <a:rPr lang="en-US" sz="2000" dirty="0" err="1" smtClean="0"/>
              <a:t>tepat</a:t>
            </a:r>
            <a:r>
              <a:rPr lang="id-ID" sz="2000" dirty="0" smtClean="0"/>
              <a:t> </a:t>
            </a:r>
            <a:r>
              <a:rPr lang="en-US" sz="2000" dirty="0" err="1" smtClean="0"/>
              <a:t>waktu</a:t>
            </a:r>
            <a:r>
              <a:rPr lang="en-US" sz="2000" dirty="0" smtClean="0"/>
              <a:t>,</a:t>
            </a:r>
            <a:endParaRPr lang="id-ID" sz="2000" dirty="0" smtClean="0"/>
          </a:p>
          <a:p>
            <a:r>
              <a:rPr lang="en-US" sz="2000" dirty="0" err="1" smtClean="0"/>
              <a:t>Dokumentasi</a:t>
            </a:r>
            <a:r>
              <a:rPr lang="en-US" sz="2000" dirty="0" smtClean="0"/>
              <a:t> audit yang </a:t>
            </a:r>
            <a:r>
              <a:rPr lang="en-US" sz="2000" dirty="0" err="1" smtClean="0"/>
              <a:t>tepat</a:t>
            </a:r>
            <a:r>
              <a:rPr lang="id-ID" sz="2000" dirty="0" smtClean="0"/>
              <a:t> </a:t>
            </a:r>
            <a:r>
              <a:rPr lang="en-US" sz="2000" dirty="0" err="1" smtClean="0"/>
              <a:t>waktu</a:t>
            </a:r>
            <a:r>
              <a:rPr lang="id-ID" sz="2000" dirty="0" smtClean="0"/>
              <a:t> </a:t>
            </a:r>
            <a:r>
              <a:rPr lang="en-US" sz="2000" dirty="0" err="1" smtClean="0"/>
              <a:t>memba</a:t>
            </a:r>
            <a:r>
              <a:rPr lang="id-ID" sz="2000" dirty="0" smtClean="0"/>
              <a:t>n</a:t>
            </a:r>
            <a:r>
              <a:rPr lang="en-US" sz="2000" dirty="0" err="1" smtClean="0"/>
              <a:t>tu</a:t>
            </a:r>
            <a:r>
              <a:rPr lang="id-ID" sz="2000" dirty="0" smtClean="0"/>
              <a:t> </a:t>
            </a:r>
            <a:r>
              <a:rPr lang="en-US" sz="2000" dirty="0" err="1" smtClean="0"/>
              <a:t>meningkatkan</a:t>
            </a:r>
            <a:r>
              <a:rPr lang="id-ID" sz="2000" dirty="0" smtClean="0"/>
              <a:t> </a:t>
            </a:r>
            <a:r>
              <a:rPr lang="en-US" sz="2000" dirty="0" err="1" smtClean="0"/>
              <a:t>mutu</a:t>
            </a:r>
            <a:r>
              <a:rPr lang="en-US" sz="2000" dirty="0" smtClean="0"/>
              <a:t> audit </a:t>
            </a:r>
            <a:r>
              <a:rPr lang="en-US" sz="2000" dirty="0" err="1" smtClean="0"/>
              <a:t>dan</a:t>
            </a:r>
            <a:r>
              <a:rPr lang="id-ID" sz="2000" dirty="0" smtClean="0"/>
              <a:t> </a:t>
            </a:r>
            <a:r>
              <a:rPr lang="en-US" sz="2000" dirty="0" err="1" smtClean="0"/>
              <a:t>menfasilitasi</a:t>
            </a:r>
            <a:r>
              <a:rPr lang="en-US" sz="2000" dirty="0" smtClean="0"/>
              <a:t> </a:t>
            </a:r>
            <a:r>
              <a:rPr lang="en-US" sz="2000" dirty="0" err="1" smtClean="0"/>
              <a:t>revi</a:t>
            </a:r>
            <a:r>
              <a:rPr lang="id-ID" sz="2000" dirty="0" smtClean="0"/>
              <a:t>u</a:t>
            </a:r>
            <a:r>
              <a:rPr lang="en-US" sz="2000" dirty="0" smtClean="0"/>
              <a:t> </a:t>
            </a:r>
            <a:r>
              <a:rPr lang="en-US" sz="2000" dirty="0" err="1" smtClean="0"/>
              <a:t>dan</a:t>
            </a:r>
            <a:r>
              <a:rPr lang="id-ID" sz="2000" dirty="0" smtClean="0"/>
              <a:t> </a:t>
            </a:r>
            <a:r>
              <a:rPr lang="en-US" sz="2000" dirty="0" err="1" smtClean="0"/>
              <a:t>evaluasi</a:t>
            </a:r>
            <a:r>
              <a:rPr lang="id-ID" sz="2000" dirty="0" smtClean="0"/>
              <a:t> </a:t>
            </a:r>
            <a:r>
              <a:rPr lang="en-US" sz="2000" dirty="0" err="1" smtClean="0"/>
              <a:t>bukti</a:t>
            </a:r>
            <a:r>
              <a:rPr lang="en-US" sz="2000" dirty="0" smtClean="0"/>
              <a:t> audit </a:t>
            </a:r>
            <a:r>
              <a:rPr lang="en-US" sz="2000" dirty="0" err="1" smtClean="0"/>
              <a:t>secara</a:t>
            </a:r>
            <a:r>
              <a:rPr lang="id-ID" sz="2000" dirty="0" smtClean="0"/>
              <a:t>  </a:t>
            </a:r>
            <a:r>
              <a:rPr lang="en-US" sz="2000" dirty="0" err="1" smtClean="0"/>
              <a:t>efektif</a:t>
            </a:r>
            <a:r>
              <a:rPr lang="id-ID" sz="2000" dirty="0" smtClean="0"/>
              <a:t> </a:t>
            </a:r>
            <a:r>
              <a:rPr lang="en-US" sz="2000" dirty="0" err="1" smtClean="0"/>
              <a:t>dan</a:t>
            </a:r>
            <a:r>
              <a:rPr lang="id-ID" sz="2000" dirty="0" smtClean="0"/>
              <a:t> </a:t>
            </a:r>
            <a:r>
              <a:rPr lang="en-US" sz="2000" dirty="0" err="1" smtClean="0"/>
              <a:t>memperlanca</a:t>
            </a:r>
            <a:r>
              <a:rPr lang="id-ID" sz="2000" dirty="0" smtClean="0"/>
              <a:t>r </a:t>
            </a:r>
            <a:r>
              <a:rPr lang="en-US" sz="2000" dirty="0" err="1" smtClean="0"/>
              <a:t>kesimpulan</a:t>
            </a:r>
            <a:r>
              <a:rPr lang="en-US" sz="2000" dirty="0" smtClean="0"/>
              <a:t> yang </a:t>
            </a:r>
            <a:r>
              <a:rPr lang="en-US" sz="2000" dirty="0" err="1" smtClean="0"/>
              <a:t>diambi</a:t>
            </a:r>
            <a:r>
              <a:rPr lang="id-ID" sz="2000" dirty="0" smtClean="0"/>
              <a:t>l </a:t>
            </a:r>
            <a:r>
              <a:rPr lang="en-US" sz="2000" dirty="0" err="1" smtClean="0"/>
              <a:t>sebelum</a:t>
            </a:r>
            <a:r>
              <a:rPr lang="id-ID" sz="2000" dirty="0" smtClean="0"/>
              <a:t> </a:t>
            </a:r>
            <a:r>
              <a:rPr lang="en-US" sz="2000" dirty="0" err="1" smtClean="0"/>
              <a:t>laporan</a:t>
            </a:r>
            <a:r>
              <a:rPr lang="en-US" sz="2000" dirty="0" smtClean="0"/>
              <a:t> audit </a:t>
            </a:r>
            <a:r>
              <a:rPr lang="en-US" sz="2000" dirty="0" err="1" smtClean="0"/>
              <a:t>difinalkan</a:t>
            </a:r>
            <a:r>
              <a:rPr lang="en-US" sz="2000" dirty="0" smtClean="0"/>
              <a:t>. </a:t>
            </a:r>
            <a:r>
              <a:rPr lang="en-US" sz="2000" dirty="0" err="1" smtClean="0"/>
              <a:t>Dokumentasi</a:t>
            </a:r>
            <a:r>
              <a:rPr lang="en-US" sz="2000" dirty="0" smtClean="0"/>
              <a:t> audit yang </a:t>
            </a:r>
            <a:r>
              <a:rPr lang="en-US" sz="2000" dirty="0" err="1" smtClean="0"/>
              <a:t>disusun</a:t>
            </a:r>
            <a:r>
              <a:rPr lang="id-ID" sz="2000" dirty="0" smtClean="0"/>
              <a:t> </a:t>
            </a:r>
            <a:r>
              <a:rPr lang="en-US" sz="2000" b="1" dirty="0" err="1" smtClean="0"/>
              <a:t>setelah</a:t>
            </a:r>
            <a:r>
              <a:rPr lang="id-ID" sz="2000" b="1" dirty="0" smtClean="0"/>
              <a:t> </a:t>
            </a:r>
            <a:r>
              <a:rPr lang="en-US" sz="2000" b="1" dirty="0" err="1" smtClean="0"/>
              <a:t>pekerjaan</a:t>
            </a:r>
            <a:r>
              <a:rPr lang="id-ID" sz="2000" b="1" dirty="0" smtClean="0"/>
              <a:t> </a:t>
            </a:r>
            <a:r>
              <a:rPr lang="en-US" sz="2000" b="1" dirty="0" smtClean="0"/>
              <a:t>audit  </a:t>
            </a:r>
            <a:r>
              <a:rPr lang="en-US" sz="2000" b="1" dirty="0" err="1" smtClean="0"/>
              <a:t>dilaksanakan</a:t>
            </a:r>
            <a:r>
              <a:rPr lang="id-ID" sz="2000" b="1" dirty="0" smtClean="0"/>
              <a:t> </a:t>
            </a:r>
            <a:r>
              <a:rPr lang="en-US" sz="2000" dirty="0" err="1" smtClean="0"/>
              <a:t>kurang</a:t>
            </a:r>
            <a:r>
              <a:rPr lang="id-ID" sz="2000" dirty="0" smtClean="0"/>
              <a:t> </a:t>
            </a:r>
            <a:r>
              <a:rPr lang="en-US" sz="2000" dirty="0" err="1" smtClean="0"/>
              <a:t>akurat</a:t>
            </a:r>
            <a:r>
              <a:rPr lang="id-ID" sz="2000" dirty="0" smtClean="0"/>
              <a:t> </a:t>
            </a:r>
            <a:r>
              <a:rPr lang="en-US" sz="2000" dirty="0" err="1" smtClean="0"/>
              <a:t>dibandingkan</a:t>
            </a:r>
            <a:r>
              <a:rPr lang="id-ID" sz="2000" dirty="0" smtClean="0"/>
              <a:t> </a:t>
            </a:r>
            <a:r>
              <a:rPr lang="en-US" sz="2000" dirty="0" err="1" smtClean="0"/>
              <a:t>dokumentasi</a:t>
            </a:r>
            <a:r>
              <a:rPr lang="en-US" sz="2000" dirty="0" smtClean="0"/>
              <a:t> </a:t>
            </a:r>
            <a:r>
              <a:rPr lang="id-ID" sz="2000" dirty="0" smtClean="0"/>
              <a:t> </a:t>
            </a:r>
            <a:r>
              <a:rPr lang="en-US" sz="2000" dirty="0" smtClean="0"/>
              <a:t>yang </a:t>
            </a:r>
            <a:r>
              <a:rPr lang="en-US" sz="2000" dirty="0" err="1" smtClean="0"/>
              <a:t>dilakukan</a:t>
            </a:r>
            <a:r>
              <a:rPr lang="id-ID" sz="2000" dirty="0" smtClean="0"/>
              <a:t> </a:t>
            </a:r>
            <a:r>
              <a:rPr lang="en-US" sz="2000" dirty="0" err="1" smtClean="0"/>
              <a:t>ketika</a:t>
            </a:r>
            <a:r>
              <a:rPr lang="id-ID" sz="2000" dirty="0" smtClean="0"/>
              <a:t> </a:t>
            </a:r>
            <a:r>
              <a:rPr lang="en-US" sz="2000" dirty="0" err="1" smtClean="0"/>
              <a:t>pekerjaan</a:t>
            </a:r>
            <a:r>
              <a:rPr lang="id-ID" sz="2000" dirty="0" smtClean="0"/>
              <a:t> </a:t>
            </a:r>
            <a:r>
              <a:rPr lang="en-US" sz="2000" dirty="0" err="1" smtClean="0"/>
              <a:t>dilaksanakan</a:t>
            </a:r>
            <a:endParaRPr lang="id-ID" sz="2000" dirty="0" smtClean="0"/>
          </a:p>
          <a:p>
            <a:pPr>
              <a:buFont typeface="Arial" charset="0"/>
              <a:buNone/>
            </a:pPr>
            <a:r>
              <a:rPr lang="id-ID" sz="2000" dirty="0" smtClean="0"/>
              <a:t>2.</a:t>
            </a:r>
            <a:r>
              <a:rPr lang="en-US" sz="2000" dirty="0" err="1" smtClean="0"/>
              <a:t>Apakah</a:t>
            </a:r>
            <a:r>
              <a:rPr lang="en-US" sz="2000" dirty="0" smtClean="0"/>
              <a:t> file audit </a:t>
            </a:r>
            <a:r>
              <a:rPr lang="en-US" sz="2000" dirty="0" err="1" smtClean="0"/>
              <a:t>itu</a:t>
            </a:r>
            <a:r>
              <a:rPr lang="id-ID" sz="2000" dirty="0" smtClean="0"/>
              <a:t> </a:t>
            </a:r>
            <a:r>
              <a:rPr lang="en-US" sz="2000" dirty="0" err="1" smtClean="0"/>
              <a:t>sendiri</a:t>
            </a:r>
            <a:r>
              <a:rPr lang="en-US" sz="2000" dirty="0" smtClean="0"/>
              <a:t>, </a:t>
            </a:r>
            <a:r>
              <a:rPr lang="en-US" sz="2000" dirty="0" err="1" smtClean="0"/>
              <a:t>merupakan</a:t>
            </a:r>
            <a:r>
              <a:rPr lang="id-ID" sz="2000" dirty="0" smtClean="0"/>
              <a:t> </a:t>
            </a:r>
            <a:r>
              <a:rPr lang="en-US" sz="2000" dirty="0" err="1" smtClean="0"/>
              <a:t>sesuatu</a:t>
            </a:r>
            <a:r>
              <a:rPr lang="en-US" sz="2000" dirty="0" smtClean="0"/>
              <a:t> yang </a:t>
            </a:r>
            <a:r>
              <a:rPr lang="en-US" sz="2000" dirty="0" err="1" smtClean="0"/>
              <a:t>utuh</a:t>
            </a:r>
            <a:r>
              <a:rPr lang="en-US" sz="2000" dirty="0" smtClean="0"/>
              <a:t> ?</a:t>
            </a:r>
            <a:endParaRPr lang="id-ID" sz="2000" dirty="0" smtClean="0"/>
          </a:p>
          <a:p>
            <a:r>
              <a:rPr lang="en-US" sz="2000" dirty="0" err="1" smtClean="0"/>
              <a:t>Dokumentasi</a:t>
            </a:r>
            <a:r>
              <a:rPr lang="en-US" sz="2000" dirty="0" smtClean="0"/>
              <a:t> audit </a:t>
            </a:r>
            <a:r>
              <a:rPr lang="en-US" sz="2000" dirty="0" err="1" smtClean="0"/>
              <a:t>harus</a:t>
            </a:r>
            <a:r>
              <a:rPr lang="id-ID" sz="2000" dirty="0" smtClean="0"/>
              <a:t> </a:t>
            </a:r>
            <a:r>
              <a:rPr lang="en-US" sz="2000" dirty="0" err="1" smtClean="0"/>
              <a:t>jelas</a:t>
            </a:r>
            <a:r>
              <a:rPr lang="id-ID" sz="2000" dirty="0" smtClean="0"/>
              <a:t> </a:t>
            </a:r>
            <a:r>
              <a:rPr lang="en-US" sz="2000" dirty="0" err="1" smtClean="0"/>
              <a:t>dan</a:t>
            </a:r>
            <a:r>
              <a:rPr lang="id-ID" sz="2000" dirty="0" smtClean="0"/>
              <a:t> </a:t>
            </a:r>
            <a:r>
              <a:rPr lang="en-US" sz="2000" dirty="0" err="1" smtClean="0"/>
              <a:t>dapat</a:t>
            </a:r>
            <a:r>
              <a:rPr lang="id-ID" sz="2000" dirty="0" smtClean="0"/>
              <a:t> </a:t>
            </a:r>
            <a:r>
              <a:rPr lang="en-US" sz="2000" dirty="0" err="1" smtClean="0"/>
              <a:t>dipaham</a:t>
            </a:r>
            <a:r>
              <a:rPr lang="id-ID" sz="2000" dirty="0" smtClean="0"/>
              <a:t>i t</a:t>
            </a:r>
            <a:r>
              <a:rPr lang="en-US" sz="2000" dirty="0" err="1" smtClean="0"/>
              <a:t>anpa</a:t>
            </a:r>
            <a:r>
              <a:rPr lang="id-ID" sz="2000" dirty="0" smtClean="0"/>
              <a:t> </a:t>
            </a:r>
            <a:r>
              <a:rPr lang="en-US" sz="2000" dirty="0" err="1" smtClean="0"/>
              <a:t>penjelasan</a:t>
            </a:r>
            <a:r>
              <a:rPr lang="id-ID" sz="2000" dirty="0" smtClean="0"/>
              <a:t> </a:t>
            </a:r>
            <a:r>
              <a:rPr lang="en-US" sz="2000" dirty="0" err="1" smtClean="0"/>
              <a:t>tambahan</a:t>
            </a:r>
            <a:r>
              <a:rPr lang="id-ID" sz="2000" dirty="0" smtClean="0"/>
              <a:t> </a:t>
            </a:r>
            <a:r>
              <a:rPr lang="en-US" sz="2000" dirty="0" err="1" smtClean="0"/>
              <a:t>karena</a:t>
            </a:r>
            <a:r>
              <a:rPr lang="id-ID" sz="2000" dirty="0" smtClean="0"/>
              <a:t> </a:t>
            </a:r>
            <a:r>
              <a:rPr lang="en-US" sz="2000" dirty="0" err="1" smtClean="0"/>
              <a:t>penjelasan</a:t>
            </a:r>
            <a:r>
              <a:rPr lang="id-ID" sz="2000" dirty="0" smtClean="0"/>
              <a:t> </a:t>
            </a:r>
            <a:r>
              <a:rPr lang="en-US" sz="2000" dirty="0" err="1" smtClean="0"/>
              <a:t>lisan</a:t>
            </a:r>
            <a:r>
              <a:rPr lang="id-ID" sz="2000" dirty="0" smtClean="0"/>
              <a:t> </a:t>
            </a:r>
            <a:r>
              <a:rPr lang="en-US" sz="2000" dirty="0" err="1" smtClean="0"/>
              <a:t>tidak</a:t>
            </a:r>
            <a:r>
              <a:rPr lang="id-ID" sz="2000" dirty="0" smtClean="0"/>
              <a:t> </a:t>
            </a:r>
            <a:r>
              <a:rPr lang="en-US" sz="2000" dirty="0" err="1" smtClean="0"/>
              <a:t>memadai</a:t>
            </a:r>
            <a:r>
              <a:rPr lang="id-ID" sz="2000" dirty="0" smtClean="0"/>
              <a:t> </a:t>
            </a:r>
            <a:r>
              <a:rPr lang="en-US" sz="2000" dirty="0" err="1" smtClean="0"/>
              <a:t>untuk</a:t>
            </a:r>
            <a:r>
              <a:rPr lang="id-ID" sz="2000" dirty="0" smtClean="0"/>
              <a:t> </a:t>
            </a:r>
            <a:r>
              <a:rPr lang="en-US" sz="2000" dirty="0" err="1" smtClean="0"/>
              <a:t>mendukung</a:t>
            </a:r>
            <a:r>
              <a:rPr lang="id-ID" sz="2000" dirty="0" smtClean="0"/>
              <a:t> </a:t>
            </a:r>
            <a:r>
              <a:rPr lang="en-US" sz="2000" dirty="0" err="1" smtClean="0"/>
              <a:t>untuk</a:t>
            </a:r>
            <a:r>
              <a:rPr lang="id-ID" sz="2000" dirty="0" smtClean="0"/>
              <a:t> </a:t>
            </a:r>
            <a:r>
              <a:rPr lang="en-US" sz="2000" dirty="0" err="1" smtClean="0"/>
              <a:t>pengambilan</a:t>
            </a:r>
            <a:r>
              <a:rPr lang="id-ID" sz="2000" dirty="0" smtClean="0"/>
              <a:t> </a:t>
            </a:r>
            <a:r>
              <a:rPr lang="en-US" sz="2000" dirty="0" err="1" smtClean="0"/>
              <a:t>kesimpulan</a:t>
            </a:r>
            <a:r>
              <a:rPr lang="en-US" sz="2000" dirty="0" smtClean="0"/>
              <a:t>. </a:t>
            </a:r>
            <a:r>
              <a:rPr lang="en-US" sz="2000" dirty="0" err="1" smtClean="0"/>
              <a:t>Tentunya</a:t>
            </a:r>
            <a:r>
              <a:rPr lang="id-ID" sz="2000" dirty="0" smtClean="0"/>
              <a:t> </a:t>
            </a:r>
            <a:r>
              <a:rPr lang="en-US" sz="2000" dirty="0" err="1" smtClean="0"/>
              <a:t>penjelasan</a:t>
            </a:r>
            <a:r>
              <a:rPr lang="id-ID" sz="2000" dirty="0" smtClean="0"/>
              <a:t> </a:t>
            </a:r>
            <a:r>
              <a:rPr lang="en-US" sz="2000" dirty="0" err="1" smtClean="0"/>
              <a:t>lisan</a:t>
            </a:r>
            <a:r>
              <a:rPr lang="id-ID" sz="2000" dirty="0" smtClean="0"/>
              <a:t> </a:t>
            </a:r>
            <a:r>
              <a:rPr lang="en-US" sz="2000" dirty="0" err="1" smtClean="0"/>
              <a:t>dapat</a:t>
            </a:r>
            <a:r>
              <a:rPr lang="id-ID" sz="2000" dirty="0" smtClean="0"/>
              <a:t> </a:t>
            </a:r>
            <a:r>
              <a:rPr lang="en-US" sz="2000" dirty="0" err="1" smtClean="0"/>
              <a:t>digunakan</a:t>
            </a:r>
            <a:r>
              <a:rPr lang="id-ID" sz="2000" dirty="0" smtClean="0"/>
              <a:t> </a:t>
            </a:r>
            <a:r>
              <a:rPr lang="en-US" sz="2000" dirty="0" err="1" smtClean="0"/>
              <a:t>untuk</a:t>
            </a:r>
            <a:r>
              <a:rPr lang="id-ID" sz="2000" dirty="0" smtClean="0"/>
              <a:t> </a:t>
            </a:r>
            <a:r>
              <a:rPr lang="en-US" sz="2000" dirty="0" err="1" smtClean="0"/>
              <a:t>menjelaskan</a:t>
            </a:r>
            <a:r>
              <a:rPr lang="id-ID" sz="2000" dirty="0" smtClean="0"/>
              <a:t> </a:t>
            </a:r>
            <a:r>
              <a:rPr lang="en-US" sz="2000" dirty="0" err="1" smtClean="0"/>
              <a:t>atau</a:t>
            </a:r>
            <a:r>
              <a:rPr lang="id-ID" sz="2000" dirty="0" smtClean="0"/>
              <a:t> </a:t>
            </a:r>
            <a:r>
              <a:rPr lang="en-US" sz="2000" dirty="0" err="1" smtClean="0"/>
              <a:t>mengklarifikas</a:t>
            </a:r>
            <a:r>
              <a:rPr lang="id-ID" sz="2000" dirty="0" smtClean="0"/>
              <a:t>i </a:t>
            </a:r>
            <a:r>
              <a:rPr lang="en-US" sz="2000" dirty="0" err="1" smtClean="0"/>
              <a:t>informasi</a:t>
            </a:r>
            <a:r>
              <a:rPr lang="en-US" sz="2000" dirty="0" smtClean="0"/>
              <a:t> </a:t>
            </a:r>
            <a:r>
              <a:rPr lang="en-US" sz="2000" dirty="0" err="1" smtClean="0"/>
              <a:t>di</a:t>
            </a:r>
            <a:r>
              <a:rPr lang="en-US" sz="2000" dirty="0" smtClean="0"/>
              <a:t> </a:t>
            </a:r>
            <a:r>
              <a:rPr lang="en-US" sz="2000" dirty="0" err="1" smtClean="0"/>
              <a:t>dalam</a:t>
            </a:r>
            <a:r>
              <a:rPr lang="id-ID" sz="2000" dirty="0" smtClean="0"/>
              <a:t> </a:t>
            </a:r>
            <a:r>
              <a:rPr lang="en-US" sz="2000" dirty="0" err="1" smtClean="0"/>
              <a:t>dokumentasi</a:t>
            </a:r>
            <a:r>
              <a:rPr lang="en-US" sz="2000" dirty="0" smtClean="0"/>
              <a:t> audit</a:t>
            </a:r>
            <a:endParaRPr lang="id-ID" sz="2000" dirty="0" smtClean="0"/>
          </a:p>
          <a:p>
            <a:pPr>
              <a:buFont typeface="Arial" charset="0"/>
              <a:buNone/>
            </a:pPr>
            <a:r>
              <a:rPr lang="id-ID" sz="2000" dirty="0" smtClean="0"/>
              <a:t>3.</a:t>
            </a:r>
            <a:r>
              <a:rPr lang="en-US" sz="2000" dirty="0" err="1" smtClean="0"/>
              <a:t>Tidak</a:t>
            </a:r>
            <a:r>
              <a:rPr lang="id-ID" sz="2000" dirty="0" smtClean="0"/>
              <a:t> </a:t>
            </a:r>
            <a:r>
              <a:rPr lang="en-US" sz="2000" dirty="0" err="1" smtClean="0"/>
              <a:t>konsisten</a:t>
            </a:r>
            <a:endParaRPr lang="id-ID" sz="2000" dirty="0" smtClean="0"/>
          </a:p>
          <a:p>
            <a:r>
              <a:rPr lang="en-US" sz="2000" dirty="0" err="1" smtClean="0"/>
              <a:t>Jika</a:t>
            </a:r>
            <a:r>
              <a:rPr lang="id-ID" sz="2000" dirty="0" smtClean="0"/>
              <a:t> </a:t>
            </a:r>
            <a:r>
              <a:rPr lang="en-US" sz="2000" dirty="0" err="1" smtClean="0"/>
              <a:t>bukti</a:t>
            </a:r>
            <a:r>
              <a:rPr lang="en-US" sz="2000" dirty="0" smtClean="0"/>
              <a:t> audit Yang </a:t>
            </a:r>
            <a:r>
              <a:rPr lang="en-US" sz="2000" dirty="0" err="1" smtClean="0"/>
              <a:t>diperoleh</a:t>
            </a:r>
            <a:r>
              <a:rPr lang="id-ID" sz="2000" dirty="0" smtClean="0"/>
              <a:t> </a:t>
            </a:r>
            <a:r>
              <a:rPr lang="en-US" sz="2000" dirty="0" err="1" smtClean="0"/>
              <a:t>tidak</a:t>
            </a:r>
            <a:r>
              <a:rPr lang="id-ID" sz="2000" dirty="0" smtClean="0"/>
              <a:t> </a:t>
            </a:r>
            <a:r>
              <a:rPr lang="en-US" sz="2000" dirty="0" err="1" smtClean="0"/>
              <a:t>konsisten</a:t>
            </a:r>
            <a:r>
              <a:rPr lang="id-ID" sz="2000" dirty="0" smtClean="0"/>
              <a:t> </a:t>
            </a:r>
            <a:r>
              <a:rPr lang="en-US" sz="2000" dirty="0" err="1" smtClean="0"/>
              <a:t>dengan</a:t>
            </a:r>
            <a:r>
              <a:rPr lang="id-ID" sz="2000" dirty="0" smtClean="0"/>
              <a:t> </a:t>
            </a:r>
            <a:r>
              <a:rPr lang="en-US" sz="2000" dirty="0" err="1" smtClean="0"/>
              <a:t>kesimpulan</a:t>
            </a:r>
            <a:r>
              <a:rPr lang="id-ID" sz="2000" dirty="0" smtClean="0"/>
              <a:t> </a:t>
            </a:r>
            <a:r>
              <a:rPr lang="en-US" sz="2000" dirty="0" err="1" smtClean="0"/>
              <a:t>akhir</a:t>
            </a:r>
            <a:r>
              <a:rPr lang="id-ID" sz="2000" dirty="0" smtClean="0"/>
              <a:t> </a:t>
            </a:r>
            <a:r>
              <a:rPr lang="en-US" sz="2000" dirty="0" err="1" smtClean="0"/>
              <a:t>mengenai</a:t>
            </a:r>
            <a:r>
              <a:rPr lang="id-ID" sz="2000" dirty="0" smtClean="0"/>
              <a:t> </a:t>
            </a:r>
            <a:r>
              <a:rPr lang="en-US" sz="2000" dirty="0" err="1" smtClean="0"/>
              <a:t>suatu</a:t>
            </a:r>
            <a:r>
              <a:rPr lang="id-ID" sz="2000" dirty="0" smtClean="0"/>
              <a:t> </a:t>
            </a:r>
            <a:r>
              <a:rPr lang="en-US" sz="2000" dirty="0" err="1" smtClean="0"/>
              <a:t>hal</a:t>
            </a:r>
            <a:r>
              <a:rPr lang="en-US" sz="2000" dirty="0" smtClean="0"/>
              <a:t> yang </a:t>
            </a:r>
            <a:r>
              <a:rPr lang="en-US" sz="2000" dirty="0" err="1" smtClean="0"/>
              <a:t>penting</a:t>
            </a:r>
            <a:r>
              <a:rPr lang="en-US" sz="2000" dirty="0" smtClean="0"/>
              <a:t>, </a:t>
            </a:r>
            <a:r>
              <a:rPr lang="en-US" sz="2000" dirty="0" err="1" smtClean="0"/>
              <a:t>pastikan</a:t>
            </a:r>
            <a:r>
              <a:rPr lang="id-ID" sz="2000" dirty="0" smtClean="0"/>
              <a:t> </a:t>
            </a:r>
            <a:r>
              <a:rPr lang="en-US" sz="2000" dirty="0" err="1" smtClean="0"/>
              <a:t>ada</a:t>
            </a:r>
            <a:r>
              <a:rPr lang="id-ID" sz="2000" dirty="0" smtClean="0"/>
              <a:t> </a:t>
            </a:r>
            <a:r>
              <a:rPr lang="en-US" sz="2000" dirty="0" err="1" smtClean="0"/>
              <a:t>dokumentasi</a:t>
            </a:r>
            <a:r>
              <a:rPr lang="en-US" sz="2000" dirty="0" smtClean="0"/>
              <a:t> yang </a:t>
            </a:r>
            <a:r>
              <a:rPr lang="en-US" sz="2000" dirty="0" err="1" smtClean="0"/>
              <a:t>menjelaskan</a:t>
            </a:r>
            <a:r>
              <a:rPr lang="id-ID" sz="2000" dirty="0" smtClean="0"/>
              <a:t> </a:t>
            </a:r>
            <a:r>
              <a:rPr lang="en-US" sz="2000" dirty="0" err="1" smtClean="0"/>
              <a:t>bagaimana</a:t>
            </a:r>
            <a:r>
              <a:rPr lang="en-US" sz="2000" dirty="0" smtClean="0"/>
              <a:t> auditor </a:t>
            </a:r>
            <a:r>
              <a:rPr lang="en-US" sz="2000" dirty="0" err="1" smtClean="0"/>
              <a:t>menyelesaikan</a:t>
            </a:r>
            <a:r>
              <a:rPr lang="id-ID" sz="2000" dirty="0" smtClean="0"/>
              <a:t> </a:t>
            </a:r>
            <a:r>
              <a:rPr lang="en-US" sz="2000" dirty="0" err="1" smtClean="0"/>
              <a:t>ketidak</a:t>
            </a:r>
            <a:r>
              <a:rPr lang="id-ID" sz="2000" dirty="0" smtClean="0"/>
              <a:t> </a:t>
            </a:r>
            <a:r>
              <a:rPr lang="en-US" sz="2000" dirty="0" err="1" smtClean="0"/>
              <a:t>kosistenan</a:t>
            </a:r>
            <a:r>
              <a:rPr lang="id-ID" sz="2000" dirty="0" smtClean="0"/>
              <a:t> </a:t>
            </a:r>
            <a:r>
              <a:rPr lang="en-US" sz="2000" dirty="0" err="1" smtClean="0"/>
              <a:t>tersebut</a:t>
            </a:r>
            <a:endParaRPr lang="id-ID" sz="2000" dirty="0" smtClean="0"/>
          </a:p>
          <a:p>
            <a:pPr>
              <a:buFont typeface="Arial" charset="0"/>
              <a:buNone/>
            </a:pPr>
            <a:r>
              <a:rPr lang="en-US" sz="2000" dirty="0" smtClean="0"/>
              <a:t> </a:t>
            </a:r>
            <a:endParaRPr lang="id-ID" sz="2000" dirty="0" smtClean="0"/>
          </a:p>
          <a:p>
            <a:pPr>
              <a:buFont typeface="Arial" charset="0"/>
              <a:buNone/>
            </a:pPr>
            <a:r>
              <a:rPr lang="en-US" sz="2000" dirty="0" smtClean="0"/>
              <a:t> </a:t>
            </a:r>
            <a:endParaRPr lang="id-ID" sz="2000" dirty="0" smtClean="0"/>
          </a:p>
          <a:p>
            <a:pPr>
              <a:buFont typeface="Arial" charset="0"/>
              <a:buNone/>
            </a:pPr>
            <a:r>
              <a:rPr lang="en-US" sz="2000" dirty="0" smtClean="0"/>
              <a:t> </a:t>
            </a:r>
            <a:endParaRPr lang="id-ID" sz="2000" dirty="0" smtClean="0"/>
          </a:p>
          <a:p>
            <a:endParaRPr lang="id-ID" sz="2000" dirty="0" smtClean="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2225675"/>
          </a:xfrm>
        </p:spPr>
        <p:txBody>
          <a:bodyPr/>
          <a:lstStyle/>
          <a:p>
            <a:r>
              <a:rPr lang="id-ID" smtClean="0"/>
              <a:t>BAB 30</a:t>
            </a:r>
          </a:p>
        </p:txBody>
      </p:sp>
      <p:sp>
        <p:nvSpPr>
          <p:cNvPr id="21507" name="Content Placeholder 2"/>
          <p:cNvSpPr>
            <a:spLocks noGrp="1"/>
          </p:cNvSpPr>
          <p:nvPr>
            <p:ph idx="1"/>
          </p:nvPr>
        </p:nvSpPr>
        <p:spPr>
          <a:xfrm>
            <a:off x="457200" y="3000375"/>
            <a:ext cx="8229600" cy="3125788"/>
          </a:xfrm>
        </p:spPr>
        <p:txBody>
          <a:bodyPr/>
          <a:lstStyle/>
          <a:p>
            <a:pPr>
              <a:buFont typeface="Arial" charset="0"/>
              <a:buNone/>
            </a:pPr>
            <a:r>
              <a:rPr lang="id-ID" sz="4800" dirty="0" smtClean="0"/>
              <a:t>      REPRESENTASI TERTULIS</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1">
          <a:gsLst>
            <a:gs pos="39000">
              <a:srgbClr val="FF33CC"/>
            </a:gs>
            <a:gs pos="94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642938"/>
            <a:ext cx="8229600" cy="5483225"/>
          </a:xfrm>
        </p:spPr>
        <p:txBody>
          <a:bodyPr/>
          <a:lstStyle/>
          <a:p>
            <a:endParaRPr lang="id-ID" sz="1600" smtClean="0"/>
          </a:p>
          <a:p>
            <a:pPr>
              <a:buFont typeface="Arial" charset="0"/>
              <a:buNone/>
            </a:pPr>
            <a:r>
              <a:rPr lang="en-US" sz="2400" smtClean="0"/>
              <a:t>Salah satu</a:t>
            </a:r>
            <a:r>
              <a:rPr lang="id-ID" sz="2400" smtClean="0"/>
              <a:t> </a:t>
            </a:r>
            <a:r>
              <a:rPr lang="en-US" sz="2400" smtClean="0"/>
              <a:t>tanggungjawab</a:t>
            </a:r>
            <a:r>
              <a:rPr lang="id-ID" sz="2400" smtClean="0"/>
              <a:t> </a:t>
            </a:r>
            <a:r>
              <a:rPr lang="en-US" sz="2400" smtClean="0"/>
              <a:t>manajemen</a:t>
            </a:r>
            <a:r>
              <a:rPr lang="id-ID" sz="2400" smtClean="0"/>
              <a:t> </a:t>
            </a:r>
            <a:r>
              <a:rPr lang="en-US" sz="2400" smtClean="0"/>
              <a:t>ketika</a:t>
            </a:r>
            <a:r>
              <a:rPr lang="id-ID" sz="2400" smtClean="0"/>
              <a:t> </a:t>
            </a:r>
            <a:r>
              <a:rPr lang="en-US" sz="2400" smtClean="0"/>
              <a:t>ia</a:t>
            </a:r>
            <a:r>
              <a:rPr lang="id-ID" sz="2400" smtClean="0"/>
              <a:t> </a:t>
            </a:r>
            <a:r>
              <a:rPr lang="en-US" sz="2400" smtClean="0"/>
              <a:t>menandatangani</a:t>
            </a:r>
            <a:r>
              <a:rPr lang="id-ID" sz="2400" smtClean="0"/>
              <a:t> </a:t>
            </a:r>
            <a:r>
              <a:rPr lang="en-US" sz="2400" smtClean="0"/>
              <a:t>surat</a:t>
            </a:r>
            <a:r>
              <a:rPr lang="id-ID" sz="2400" smtClean="0"/>
              <a:t> </a:t>
            </a:r>
            <a:r>
              <a:rPr lang="en-US" sz="2400" smtClean="0"/>
              <a:t>perikatan (engagement letter) ialah</a:t>
            </a:r>
            <a:r>
              <a:rPr lang="id-ID" sz="2400" smtClean="0"/>
              <a:t> </a:t>
            </a:r>
            <a:r>
              <a:rPr lang="en-US" sz="2400" smtClean="0"/>
              <a:t>mengonfirmasi</a:t>
            </a:r>
            <a:r>
              <a:rPr lang="id-ID" sz="2400" smtClean="0"/>
              <a:t> </a:t>
            </a:r>
            <a:r>
              <a:rPr lang="en-US" sz="2400" smtClean="0"/>
              <a:t>ekspektasi auditor untuk</a:t>
            </a:r>
            <a:r>
              <a:rPr lang="id-ID" sz="2400" smtClean="0"/>
              <a:t> </a:t>
            </a:r>
            <a:r>
              <a:rPr lang="en-US" sz="2400" smtClean="0"/>
              <a:t>menerima</a:t>
            </a:r>
            <a:r>
              <a:rPr lang="id-ID" sz="2400" smtClean="0"/>
              <a:t> </a:t>
            </a:r>
            <a:r>
              <a:rPr lang="en-US" sz="2400" smtClean="0"/>
              <a:t>penegasan</a:t>
            </a:r>
            <a:r>
              <a:rPr lang="id-ID" sz="2400" smtClean="0"/>
              <a:t> </a:t>
            </a:r>
            <a:r>
              <a:rPr lang="en-US" sz="2400" smtClean="0"/>
              <a:t>tertulis (written confirmation) mengenai</a:t>
            </a:r>
            <a:r>
              <a:rPr lang="id-ID" sz="2400" smtClean="0"/>
              <a:t> </a:t>
            </a:r>
            <a:r>
              <a:rPr lang="en-US" sz="2400" smtClean="0"/>
              <a:t>representasi </a:t>
            </a:r>
            <a:r>
              <a:rPr lang="id-ID" sz="2400" smtClean="0"/>
              <a:t> </a:t>
            </a:r>
            <a:r>
              <a:rPr lang="en-US" sz="2400" smtClean="0"/>
              <a:t>yang dibuatnya</a:t>
            </a:r>
            <a:r>
              <a:rPr lang="id-ID" sz="2400" smtClean="0"/>
              <a:t> </a:t>
            </a:r>
            <a:r>
              <a:rPr lang="en-US" sz="2400" smtClean="0"/>
              <a:t>sehubungan</a:t>
            </a:r>
            <a:r>
              <a:rPr lang="id-ID" sz="2400" smtClean="0"/>
              <a:t> </a:t>
            </a:r>
            <a:r>
              <a:rPr lang="en-US" sz="2400" smtClean="0"/>
              <a:t>dengan</a:t>
            </a:r>
            <a:r>
              <a:rPr lang="id-ID" sz="2400" smtClean="0"/>
              <a:t> </a:t>
            </a:r>
            <a:r>
              <a:rPr lang="en-US" sz="2400" smtClean="0"/>
              <a:t>perikatan audit.</a:t>
            </a:r>
            <a:endParaRPr lang="id-ID" sz="2400" smtClean="0"/>
          </a:p>
          <a:p>
            <a:pPr>
              <a:buFont typeface="Arial" charset="0"/>
              <a:buNone/>
            </a:pPr>
            <a:r>
              <a:rPr lang="id-ID" sz="2400" smtClean="0"/>
              <a:t>~</a:t>
            </a:r>
            <a:r>
              <a:rPr lang="en-US" sz="2400" smtClean="0"/>
              <a:t>Surat</a:t>
            </a:r>
            <a:r>
              <a:rPr lang="id-ID" sz="2400" smtClean="0"/>
              <a:t> </a:t>
            </a:r>
            <a:r>
              <a:rPr lang="en-US" sz="2400" smtClean="0"/>
              <a:t>representasi</a:t>
            </a:r>
            <a:r>
              <a:rPr lang="id-ID" sz="2400" smtClean="0"/>
              <a:t> </a:t>
            </a:r>
            <a:r>
              <a:rPr lang="en-US" sz="2400" smtClean="0"/>
              <a:t>berisi</a:t>
            </a:r>
            <a:r>
              <a:rPr lang="id-ID" sz="2400" smtClean="0"/>
              <a:t> </a:t>
            </a:r>
            <a:r>
              <a:rPr lang="en-US" sz="2400" smtClean="0"/>
              <a:t>pernyataan</a:t>
            </a:r>
            <a:r>
              <a:rPr lang="id-ID" sz="2400" smtClean="0"/>
              <a:t> </a:t>
            </a:r>
            <a:r>
              <a:rPr lang="en-US" sz="2400" smtClean="0"/>
              <a:t>tertentu</a:t>
            </a:r>
            <a:r>
              <a:rPr lang="id-ID" sz="2400" smtClean="0"/>
              <a:t> </a:t>
            </a:r>
            <a:r>
              <a:rPr lang="en-US" sz="2400" smtClean="0"/>
              <a:t>dan</a:t>
            </a:r>
            <a:r>
              <a:rPr lang="id-ID" sz="2400" smtClean="0"/>
              <a:t> </a:t>
            </a:r>
            <a:r>
              <a:rPr lang="en-US" sz="2400" smtClean="0"/>
              <a:t>keyakinan</a:t>
            </a:r>
            <a:r>
              <a:rPr lang="id-ID" sz="2400" smtClean="0"/>
              <a:t> </a:t>
            </a:r>
            <a:r>
              <a:rPr lang="en-US" sz="2400" smtClean="0"/>
              <a:t>manajemen (management’s belief) bahwa :</a:t>
            </a:r>
            <a:endParaRPr lang="id-ID" sz="2400" smtClean="0"/>
          </a:p>
          <a:p>
            <a:r>
              <a:rPr lang="en-US" sz="2400" smtClean="0"/>
              <a:t>Ia</a:t>
            </a:r>
            <a:r>
              <a:rPr lang="id-ID" sz="2400" smtClean="0"/>
              <a:t> </a:t>
            </a:r>
            <a:r>
              <a:rPr lang="en-US" sz="2400" smtClean="0"/>
              <a:t>memenuhi</a:t>
            </a:r>
            <a:r>
              <a:rPr lang="id-ID" sz="2400" smtClean="0"/>
              <a:t> </a:t>
            </a:r>
            <a:r>
              <a:rPr lang="en-US" sz="2400" smtClean="0"/>
              <a:t>tanggungjawabnya</a:t>
            </a:r>
            <a:r>
              <a:rPr lang="id-ID" sz="2400" smtClean="0"/>
              <a:t> </a:t>
            </a:r>
            <a:r>
              <a:rPr lang="en-US" sz="2400" smtClean="0"/>
              <a:t>atas</a:t>
            </a:r>
            <a:r>
              <a:rPr lang="id-ID" sz="2400" smtClean="0"/>
              <a:t> </a:t>
            </a:r>
            <a:r>
              <a:rPr lang="en-US" sz="2400" smtClean="0"/>
              <a:t>pembuatan</a:t>
            </a:r>
            <a:r>
              <a:rPr lang="id-ID" sz="2400" smtClean="0"/>
              <a:t> </a:t>
            </a:r>
            <a:r>
              <a:rPr lang="en-US" sz="2400" smtClean="0"/>
              <a:t>laporan</a:t>
            </a:r>
            <a:r>
              <a:rPr lang="id-ID" sz="2400" smtClean="0"/>
              <a:t> </a:t>
            </a:r>
            <a:r>
              <a:rPr lang="en-US" sz="2400" smtClean="0"/>
              <a:t>keuangan</a:t>
            </a:r>
            <a:endParaRPr lang="id-ID" sz="2400" smtClean="0"/>
          </a:p>
          <a:p>
            <a:r>
              <a:rPr lang="en-US" sz="2400" smtClean="0"/>
              <a:t>Informasi yang diberikan</a:t>
            </a:r>
            <a:r>
              <a:rPr lang="id-ID" sz="2400" smtClean="0"/>
              <a:t> </a:t>
            </a:r>
            <a:r>
              <a:rPr lang="en-US" sz="2400" smtClean="0"/>
              <a:t>kepada auditor sudah</a:t>
            </a:r>
            <a:r>
              <a:rPr lang="id-ID" sz="2400" smtClean="0"/>
              <a:t> </a:t>
            </a:r>
            <a:r>
              <a:rPr lang="en-US" sz="2400" smtClean="0"/>
              <a:t>lengkap</a:t>
            </a:r>
            <a:endParaRPr lang="id-ID" sz="2400" smtClean="0"/>
          </a:p>
          <a:p>
            <a:endParaRPr lang="id-ID" sz="2400" smtClean="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1295</Words>
  <Application>Microsoft Office PowerPoint</Application>
  <PresentationFormat>On-screen Show (4:3)</PresentationFormat>
  <Paragraphs>102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BAB 29</vt:lpstr>
      <vt:lpstr>MENDOKUMENTASIKAN PEKERJAAN AUDIT </vt:lpstr>
      <vt:lpstr>PowerPoint Presentation</vt:lpstr>
      <vt:lpstr>PowerPoint Presentation</vt:lpstr>
      <vt:lpstr>PowerPoint Presentation</vt:lpstr>
      <vt:lpstr>PowerPoint Presentation</vt:lpstr>
      <vt:lpstr>PowerPoint Presentation</vt:lpstr>
      <vt:lpstr>BAB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Wassalamu Alaikum Wr Wb</vt:lpstr>
    </vt:vector>
  </TitlesOfParts>
  <Company>[fuZzion] software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29  MENDOKUMENTASIKAN PEKERJAAN AUDIT</dc:title>
  <dc:creator>7</dc:creator>
  <cp:lastModifiedBy>HP</cp:lastModifiedBy>
  <cp:revision>44</cp:revision>
  <dcterms:created xsi:type="dcterms:W3CDTF">2014-01-01T09:58:48Z</dcterms:created>
  <dcterms:modified xsi:type="dcterms:W3CDTF">2017-10-15T17:53:42Z</dcterms:modified>
</cp:coreProperties>
</file>